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972" r:id="rId1"/>
  </p:sldMasterIdLst>
  <p:notesMasterIdLst>
    <p:notesMasterId r:id="rId27"/>
  </p:notesMasterIdLst>
  <p:handoutMasterIdLst>
    <p:handoutMasterId r:id="rId28"/>
  </p:handoutMasterIdLst>
  <p:sldIdLst>
    <p:sldId id="256" r:id="rId2"/>
    <p:sldId id="280" r:id="rId3"/>
    <p:sldId id="259" r:id="rId4"/>
    <p:sldId id="258" r:id="rId5"/>
    <p:sldId id="345" r:id="rId6"/>
    <p:sldId id="296" r:id="rId7"/>
    <p:sldId id="297" r:id="rId8"/>
    <p:sldId id="298" r:id="rId9"/>
    <p:sldId id="299" r:id="rId10"/>
    <p:sldId id="300" r:id="rId11"/>
    <p:sldId id="301" r:id="rId12"/>
    <p:sldId id="273" r:id="rId13"/>
    <p:sldId id="276" r:id="rId14"/>
    <p:sldId id="295" r:id="rId15"/>
    <p:sldId id="302" r:id="rId16"/>
    <p:sldId id="346" r:id="rId17"/>
    <p:sldId id="347" r:id="rId18"/>
    <p:sldId id="329" r:id="rId19"/>
    <p:sldId id="287" r:id="rId20"/>
    <p:sldId id="331" r:id="rId21"/>
    <p:sldId id="348" r:id="rId22"/>
    <p:sldId id="349" r:id="rId23"/>
    <p:sldId id="350" r:id="rId24"/>
    <p:sldId id="351" r:id="rId25"/>
    <p:sldId id="270" r:id="rId26"/>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3" autoAdjust="0"/>
    <p:restoredTop sz="94671" autoAdjust="0"/>
  </p:normalViewPr>
  <p:slideViewPr>
    <p:cSldViewPr>
      <p:cViewPr>
        <p:scale>
          <a:sx n="92" d="100"/>
          <a:sy n="92" d="100"/>
        </p:scale>
        <p:origin x="-1266" y="30"/>
      </p:cViewPr>
      <p:guideLst>
        <p:guide orient="horz" pos="2160"/>
        <p:guide pos="2880"/>
      </p:guideLst>
    </p:cSldViewPr>
  </p:slideViewPr>
  <p:outlineViewPr>
    <p:cViewPr>
      <p:scale>
        <a:sx n="33" d="100"/>
        <a:sy n="33" d="100"/>
      </p:scale>
      <p:origin x="0" y="1522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52164E-C15E-4113-BCC6-A0CB54AD52FF}"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6B101458-95E1-45BC-8A71-C0C7DC5CF2B3}">
      <dgm:prSet phldrT="[Text]"/>
      <dgm:spPr/>
      <dgm:t>
        <a:bodyPr/>
        <a:lstStyle/>
        <a:p>
          <a:r>
            <a:rPr lang="bg-BG" dirty="0" smtClean="0"/>
            <a:t>2</a:t>
          </a:r>
          <a:r>
            <a:rPr lang="en-US" dirty="0" smtClean="0"/>
            <a:t>6</a:t>
          </a:r>
          <a:r>
            <a:rPr lang="bg-BG" dirty="0" smtClean="0"/>
            <a:t>.09.14</a:t>
          </a:r>
          <a:endParaRPr lang="en-US" dirty="0"/>
        </a:p>
      </dgm:t>
    </dgm:pt>
    <dgm:pt modelId="{297F279B-627A-457B-80F0-2A86C9EBEA0A}" type="parTrans" cxnId="{288E68E2-3C12-4C8C-8460-0B716AAD3119}">
      <dgm:prSet/>
      <dgm:spPr/>
      <dgm:t>
        <a:bodyPr/>
        <a:lstStyle/>
        <a:p>
          <a:endParaRPr lang="en-US"/>
        </a:p>
      </dgm:t>
    </dgm:pt>
    <dgm:pt modelId="{2FC555BF-0A00-426F-B4A2-04011B029D2D}" type="sibTrans" cxnId="{288E68E2-3C12-4C8C-8460-0B716AAD3119}">
      <dgm:prSet/>
      <dgm:spPr/>
      <dgm:t>
        <a:bodyPr/>
        <a:lstStyle/>
        <a:p>
          <a:endParaRPr lang="en-US"/>
        </a:p>
      </dgm:t>
    </dgm:pt>
    <dgm:pt modelId="{8764409C-A94A-4DF8-AD96-872E575B159C}">
      <dgm:prSet phldrT="[Text]" custT="1"/>
      <dgm:spPr/>
      <dgm:t>
        <a:bodyPr/>
        <a:lstStyle/>
        <a:p>
          <a:r>
            <a:rPr lang="bg-BG" sz="3200" dirty="0" smtClean="0">
              <a:latin typeface="Arial" panose="020B0604020202020204" pitchFamily="34" charset="0"/>
              <a:cs typeface="Arial" panose="020B0604020202020204" pitchFamily="34" charset="0"/>
            </a:rPr>
            <a:t>Откриваща среща</a:t>
          </a:r>
          <a:endParaRPr lang="en-US" sz="3200" dirty="0">
            <a:latin typeface="Arial" panose="020B0604020202020204" pitchFamily="34" charset="0"/>
            <a:cs typeface="Arial" panose="020B0604020202020204" pitchFamily="34" charset="0"/>
          </a:endParaRPr>
        </a:p>
      </dgm:t>
    </dgm:pt>
    <dgm:pt modelId="{C5E67AD4-706C-45CE-9C9C-129B409494D7}" type="parTrans" cxnId="{B8259557-41FD-4318-929C-073C59BE7261}">
      <dgm:prSet/>
      <dgm:spPr/>
      <dgm:t>
        <a:bodyPr/>
        <a:lstStyle/>
        <a:p>
          <a:endParaRPr lang="en-US"/>
        </a:p>
      </dgm:t>
    </dgm:pt>
    <dgm:pt modelId="{2A45FF38-0433-4CB5-A1F4-67779AD1CEF9}" type="sibTrans" cxnId="{B8259557-41FD-4318-929C-073C59BE7261}">
      <dgm:prSet/>
      <dgm:spPr/>
      <dgm:t>
        <a:bodyPr/>
        <a:lstStyle/>
        <a:p>
          <a:endParaRPr lang="en-US"/>
        </a:p>
      </dgm:t>
    </dgm:pt>
    <dgm:pt modelId="{A54FAEBD-74A4-4547-BDA5-0F06DC44CB48}">
      <dgm:prSet phldrT="[Text]"/>
      <dgm:spPr/>
      <dgm:t>
        <a:bodyPr/>
        <a:lstStyle/>
        <a:p>
          <a:r>
            <a:rPr lang="bg-BG" dirty="0" smtClean="0"/>
            <a:t>03.10.14</a:t>
          </a:r>
          <a:endParaRPr lang="en-US" dirty="0"/>
        </a:p>
      </dgm:t>
    </dgm:pt>
    <dgm:pt modelId="{028F345F-549A-463F-BE20-66C9985F8B5C}" type="parTrans" cxnId="{5EAB7649-1211-4F5F-BF77-030CEBDD0997}">
      <dgm:prSet/>
      <dgm:spPr/>
      <dgm:t>
        <a:bodyPr/>
        <a:lstStyle/>
        <a:p>
          <a:endParaRPr lang="en-US"/>
        </a:p>
      </dgm:t>
    </dgm:pt>
    <dgm:pt modelId="{1A8C12EF-2F2B-474F-B5E1-0DCD3E162766}" type="sibTrans" cxnId="{5EAB7649-1211-4F5F-BF77-030CEBDD0997}">
      <dgm:prSet/>
      <dgm:spPr/>
      <dgm:t>
        <a:bodyPr/>
        <a:lstStyle/>
        <a:p>
          <a:endParaRPr lang="en-US"/>
        </a:p>
      </dgm:t>
    </dgm:pt>
    <dgm:pt modelId="{924E29D5-6057-43DB-9738-1D8115397918}">
      <dgm:prSet phldrT="[Text]" custT="1"/>
      <dgm:spPr/>
      <dgm:t>
        <a:bodyPr/>
        <a:lstStyle/>
        <a:p>
          <a:r>
            <a:rPr lang="bg-BG" sz="3200" dirty="0" smtClean="0">
              <a:latin typeface="Arial" panose="020B0604020202020204" pitchFamily="34" charset="0"/>
              <a:cs typeface="Arial" panose="020B0604020202020204" pitchFamily="34" charset="0"/>
            </a:rPr>
            <a:t>Стратегически въпроси</a:t>
          </a:r>
          <a:endParaRPr lang="en-US" sz="3200" dirty="0">
            <a:latin typeface="Arial" panose="020B0604020202020204" pitchFamily="34" charset="0"/>
            <a:cs typeface="Arial" panose="020B0604020202020204" pitchFamily="34" charset="0"/>
          </a:endParaRPr>
        </a:p>
      </dgm:t>
    </dgm:pt>
    <dgm:pt modelId="{67FF4F1C-3950-44E0-BD62-729E184AB825}" type="parTrans" cxnId="{897881BF-5B7B-44C0-B810-9F0FA9E3FE3E}">
      <dgm:prSet/>
      <dgm:spPr/>
      <dgm:t>
        <a:bodyPr/>
        <a:lstStyle/>
        <a:p>
          <a:endParaRPr lang="en-US"/>
        </a:p>
      </dgm:t>
    </dgm:pt>
    <dgm:pt modelId="{8571820D-1083-420C-9B97-EE293E94C814}" type="sibTrans" cxnId="{897881BF-5B7B-44C0-B810-9F0FA9E3FE3E}">
      <dgm:prSet/>
      <dgm:spPr/>
      <dgm:t>
        <a:bodyPr/>
        <a:lstStyle/>
        <a:p>
          <a:endParaRPr lang="en-US"/>
        </a:p>
      </dgm:t>
    </dgm:pt>
    <dgm:pt modelId="{4DCBEEA2-5164-437F-911C-A6E26EA59C43}">
      <dgm:prSet phldrT="[Text]"/>
      <dgm:spPr/>
      <dgm:t>
        <a:bodyPr/>
        <a:lstStyle/>
        <a:p>
          <a:r>
            <a:rPr lang="bg-BG" dirty="0" smtClean="0"/>
            <a:t>16.10.14</a:t>
          </a:r>
          <a:endParaRPr lang="en-US" dirty="0"/>
        </a:p>
      </dgm:t>
    </dgm:pt>
    <dgm:pt modelId="{35FBE93C-D9F7-461E-BDB0-9CD788A62543}" type="parTrans" cxnId="{2745CEAB-E88A-45F2-B323-7A45689BB72F}">
      <dgm:prSet/>
      <dgm:spPr/>
      <dgm:t>
        <a:bodyPr/>
        <a:lstStyle/>
        <a:p>
          <a:endParaRPr lang="en-US"/>
        </a:p>
      </dgm:t>
    </dgm:pt>
    <dgm:pt modelId="{5640257B-896E-4C0B-A2A6-A3C540718F38}" type="sibTrans" cxnId="{2745CEAB-E88A-45F2-B323-7A45689BB72F}">
      <dgm:prSet/>
      <dgm:spPr/>
      <dgm:t>
        <a:bodyPr/>
        <a:lstStyle/>
        <a:p>
          <a:endParaRPr lang="en-US"/>
        </a:p>
      </dgm:t>
    </dgm:pt>
    <dgm:pt modelId="{9A5EC15D-B596-42CA-9113-05B8AEF429A4}">
      <dgm:prSet phldrT="[Text]" custT="1"/>
      <dgm:spPr/>
      <dgm:t>
        <a:bodyPr/>
        <a:lstStyle/>
        <a:p>
          <a:r>
            <a:rPr lang="bg-BG" sz="3200" dirty="0" smtClean="0">
              <a:latin typeface="Arial" panose="020B0604020202020204" pitchFamily="34" charset="0"/>
              <a:cs typeface="Arial" panose="020B0604020202020204" pitchFamily="34" charset="0"/>
            </a:rPr>
            <a:t>Стратегически въпроси</a:t>
          </a:r>
          <a:endParaRPr lang="en-US" sz="3200" dirty="0">
            <a:latin typeface="Arial" panose="020B0604020202020204" pitchFamily="34" charset="0"/>
            <a:cs typeface="Arial" panose="020B0604020202020204" pitchFamily="34" charset="0"/>
          </a:endParaRPr>
        </a:p>
      </dgm:t>
    </dgm:pt>
    <dgm:pt modelId="{40DF60FB-C32D-4CC9-8288-4B55329A7021}" type="parTrans" cxnId="{D181D6E5-B451-4D30-B505-AE86FBDEE17D}">
      <dgm:prSet/>
      <dgm:spPr/>
      <dgm:t>
        <a:bodyPr/>
        <a:lstStyle/>
        <a:p>
          <a:endParaRPr lang="en-US"/>
        </a:p>
      </dgm:t>
    </dgm:pt>
    <dgm:pt modelId="{BAA09A98-BEA3-454A-B892-795B88464FB6}" type="sibTrans" cxnId="{D181D6E5-B451-4D30-B505-AE86FBDEE17D}">
      <dgm:prSet/>
      <dgm:spPr/>
      <dgm:t>
        <a:bodyPr/>
        <a:lstStyle/>
        <a:p>
          <a:endParaRPr lang="en-US"/>
        </a:p>
      </dgm:t>
    </dgm:pt>
    <dgm:pt modelId="{402A68BD-17E3-4B1D-B022-1AC8675F77B3}">
      <dgm:prSet phldrT="[Text]"/>
      <dgm:spPr/>
      <dgm:t>
        <a:bodyPr/>
        <a:lstStyle/>
        <a:p>
          <a:r>
            <a:rPr lang="bg-BG" dirty="0" smtClean="0"/>
            <a:t>3.11.14</a:t>
          </a:r>
          <a:endParaRPr lang="en-US" dirty="0"/>
        </a:p>
      </dgm:t>
    </dgm:pt>
    <dgm:pt modelId="{46B7F7DA-11FB-4DF4-93F5-E2AD28687341}" type="parTrans" cxnId="{307A53DA-901F-4CF8-82C6-61465AC3C678}">
      <dgm:prSet/>
      <dgm:spPr/>
      <dgm:t>
        <a:bodyPr/>
        <a:lstStyle/>
        <a:p>
          <a:endParaRPr lang="bg-BG"/>
        </a:p>
      </dgm:t>
    </dgm:pt>
    <dgm:pt modelId="{271695B7-EA38-4897-B0D0-8C2D5D94E76E}" type="sibTrans" cxnId="{307A53DA-901F-4CF8-82C6-61465AC3C678}">
      <dgm:prSet/>
      <dgm:spPr/>
      <dgm:t>
        <a:bodyPr/>
        <a:lstStyle/>
        <a:p>
          <a:endParaRPr lang="bg-BG"/>
        </a:p>
      </dgm:t>
    </dgm:pt>
    <dgm:pt modelId="{FEF08F16-F8F0-487B-82FB-1ECE94474342}">
      <dgm:prSet custT="1"/>
      <dgm:spPr/>
      <dgm:t>
        <a:bodyPr/>
        <a:lstStyle/>
        <a:p>
          <a:r>
            <a:rPr lang="bg-BG" sz="3200" dirty="0" smtClean="0">
              <a:latin typeface="Arial" panose="020B0604020202020204" pitchFamily="34" charset="0"/>
              <a:cs typeface="Arial" panose="020B0604020202020204" pitchFamily="34" charset="0"/>
            </a:rPr>
            <a:t>Концепция на прилагане на ВОМР</a:t>
          </a:r>
          <a:endParaRPr lang="bg-BG" sz="3200" dirty="0">
            <a:latin typeface="Arial" panose="020B0604020202020204" pitchFamily="34" charset="0"/>
            <a:cs typeface="Arial" panose="020B0604020202020204" pitchFamily="34" charset="0"/>
          </a:endParaRPr>
        </a:p>
      </dgm:t>
    </dgm:pt>
    <dgm:pt modelId="{A10EB702-A2CD-4E8D-8F87-6E2BF9065E96}" type="parTrans" cxnId="{7EE050A2-DF2F-48FA-9D0A-B1397856ACBA}">
      <dgm:prSet/>
      <dgm:spPr/>
      <dgm:t>
        <a:bodyPr/>
        <a:lstStyle/>
        <a:p>
          <a:endParaRPr lang="bg-BG"/>
        </a:p>
      </dgm:t>
    </dgm:pt>
    <dgm:pt modelId="{7A400D78-CC4D-45A9-849F-50D761CCDC8C}" type="sibTrans" cxnId="{7EE050A2-DF2F-48FA-9D0A-B1397856ACBA}">
      <dgm:prSet/>
      <dgm:spPr/>
      <dgm:t>
        <a:bodyPr/>
        <a:lstStyle/>
        <a:p>
          <a:endParaRPr lang="bg-BG"/>
        </a:p>
      </dgm:t>
    </dgm:pt>
    <dgm:pt modelId="{44A9ED6E-901C-4EED-A001-2978B1224604}" type="pres">
      <dgm:prSet presAssocID="{8252164E-C15E-4113-BCC6-A0CB54AD52FF}" presName="linearFlow" presStyleCnt="0">
        <dgm:presLayoutVars>
          <dgm:dir/>
          <dgm:animLvl val="lvl"/>
          <dgm:resizeHandles val="exact"/>
        </dgm:presLayoutVars>
      </dgm:prSet>
      <dgm:spPr/>
      <dgm:t>
        <a:bodyPr/>
        <a:lstStyle/>
        <a:p>
          <a:endParaRPr lang="bg-BG"/>
        </a:p>
      </dgm:t>
    </dgm:pt>
    <dgm:pt modelId="{86A4B728-E684-4E2B-A3B4-700FFED4C47F}" type="pres">
      <dgm:prSet presAssocID="{6B101458-95E1-45BC-8A71-C0C7DC5CF2B3}" presName="composite" presStyleCnt="0"/>
      <dgm:spPr/>
    </dgm:pt>
    <dgm:pt modelId="{4089E4DA-F87E-4B04-9B7C-787AE846CAD0}" type="pres">
      <dgm:prSet presAssocID="{6B101458-95E1-45BC-8A71-C0C7DC5CF2B3}" presName="parentText" presStyleLbl="alignNode1" presStyleIdx="0" presStyleCnt="4">
        <dgm:presLayoutVars>
          <dgm:chMax val="1"/>
          <dgm:bulletEnabled val="1"/>
        </dgm:presLayoutVars>
      </dgm:prSet>
      <dgm:spPr/>
      <dgm:t>
        <a:bodyPr/>
        <a:lstStyle/>
        <a:p>
          <a:endParaRPr lang="en-US"/>
        </a:p>
      </dgm:t>
    </dgm:pt>
    <dgm:pt modelId="{051104CB-9C2D-4A6C-90A5-155609CC2EEC}" type="pres">
      <dgm:prSet presAssocID="{6B101458-95E1-45BC-8A71-C0C7DC5CF2B3}" presName="descendantText" presStyleLbl="alignAcc1" presStyleIdx="0" presStyleCnt="4">
        <dgm:presLayoutVars>
          <dgm:bulletEnabled val="1"/>
        </dgm:presLayoutVars>
      </dgm:prSet>
      <dgm:spPr/>
      <dgm:t>
        <a:bodyPr/>
        <a:lstStyle/>
        <a:p>
          <a:endParaRPr lang="bg-BG"/>
        </a:p>
      </dgm:t>
    </dgm:pt>
    <dgm:pt modelId="{B34B8019-AEE1-4E49-918F-4B883225576F}" type="pres">
      <dgm:prSet presAssocID="{2FC555BF-0A00-426F-B4A2-04011B029D2D}" presName="sp" presStyleCnt="0"/>
      <dgm:spPr/>
    </dgm:pt>
    <dgm:pt modelId="{0B63A1A1-504E-46A4-9120-3B90183A5625}" type="pres">
      <dgm:prSet presAssocID="{A54FAEBD-74A4-4547-BDA5-0F06DC44CB48}" presName="composite" presStyleCnt="0"/>
      <dgm:spPr/>
    </dgm:pt>
    <dgm:pt modelId="{D96E1735-19DF-46A6-8046-1333456B0F62}" type="pres">
      <dgm:prSet presAssocID="{A54FAEBD-74A4-4547-BDA5-0F06DC44CB48}" presName="parentText" presStyleLbl="alignNode1" presStyleIdx="1" presStyleCnt="4">
        <dgm:presLayoutVars>
          <dgm:chMax val="1"/>
          <dgm:bulletEnabled val="1"/>
        </dgm:presLayoutVars>
      </dgm:prSet>
      <dgm:spPr/>
      <dgm:t>
        <a:bodyPr/>
        <a:lstStyle/>
        <a:p>
          <a:endParaRPr lang="en-US"/>
        </a:p>
      </dgm:t>
    </dgm:pt>
    <dgm:pt modelId="{9B205BD1-F27A-47BE-9ECA-F6757C224674}" type="pres">
      <dgm:prSet presAssocID="{A54FAEBD-74A4-4547-BDA5-0F06DC44CB48}" presName="descendantText" presStyleLbl="alignAcc1" presStyleIdx="1" presStyleCnt="4">
        <dgm:presLayoutVars>
          <dgm:bulletEnabled val="1"/>
        </dgm:presLayoutVars>
      </dgm:prSet>
      <dgm:spPr/>
      <dgm:t>
        <a:bodyPr/>
        <a:lstStyle/>
        <a:p>
          <a:endParaRPr lang="bg-BG"/>
        </a:p>
      </dgm:t>
    </dgm:pt>
    <dgm:pt modelId="{A21C2ECA-AE39-4574-8F85-AD80F7DCEC48}" type="pres">
      <dgm:prSet presAssocID="{1A8C12EF-2F2B-474F-B5E1-0DCD3E162766}" presName="sp" presStyleCnt="0"/>
      <dgm:spPr/>
    </dgm:pt>
    <dgm:pt modelId="{8ADE3251-BF10-4E3D-BC5B-3DDA996FA500}" type="pres">
      <dgm:prSet presAssocID="{4DCBEEA2-5164-437F-911C-A6E26EA59C43}" presName="composite" presStyleCnt="0"/>
      <dgm:spPr/>
    </dgm:pt>
    <dgm:pt modelId="{B0FFB7DD-378E-42B6-ADD9-4ED58E9D8EAD}" type="pres">
      <dgm:prSet presAssocID="{4DCBEEA2-5164-437F-911C-A6E26EA59C43}" presName="parentText" presStyleLbl="alignNode1" presStyleIdx="2" presStyleCnt="4">
        <dgm:presLayoutVars>
          <dgm:chMax val="1"/>
          <dgm:bulletEnabled val="1"/>
        </dgm:presLayoutVars>
      </dgm:prSet>
      <dgm:spPr/>
      <dgm:t>
        <a:bodyPr/>
        <a:lstStyle/>
        <a:p>
          <a:endParaRPr lang="bg-BG"/>
        </a:p>
      </dgm:t>
    </dgm:pt>
    <dgm:pt modelId="{E1FA16BE-2487-4C5F-893D-052DB9E3319A}" type="pres">
      <dgm:prSet presAssocID="{4DCBEEA2-5164-437F-911C-A6E26EA59C43}" presName="descendantText" presStyleLbl="alignAcc1" presStyleIdx="2" presStyleCnt="4">
        <dgm:presLayoutVars>
          <dgm:bulletEnabled val="1"/>
        </dgm:presLayoutVars>
      </dgm:prSet>
      <dgm:spPr/>
      <dgm:t>
        <a:bodyPr/>
        <a:lstStyle/>
        <a:p>
          <a:endParaRPr lang="bg-BG"/>
        </a:p>
      </dgm:t>
    </dgm:pt>
    <dgm:pt modelId="{ACD235DB-8B89-4ABF-B8E1-7295038FD0CC}" type="pres">
      <dgm:prSet presAssocID="{5640257B-896E-4C0B-A2A6-A3C540718F38}" presName="sp" presStyleCnt="0"/>
      <dgm:spPr/>
    </dgm:pt>
    <dgm:pt modelId="{E1A4C985-FFCD-4157-A472-A4D687B51C66}" type="pres">
      <dgm:prSet presAssocID="{402A68BD-17E3-4B1D-B022-1AC8675F77B3}" presName="composite" presStyleCnt="0"/>
      <dgm:spPr/>
    </dgm:pt>
    <dgm:pt modelId="{FB0D9D91-B198-44BA-9C30-97DA14B6B8A1}" type="pres">
      <dgm:prSet presAssocID="{402A68BD-17E3-4B1D-B022-1AC8675F77B3}" presName="parentText" presStyleLbl="alignNode1" presStyleIdx="3" presStyleCnt="4">
        <dgm:presLayoutVars>
          <dgm:chMax val="1"/>
          <dgm:bulletEnabled val="1"/>
        </dgm:presLayoutVars>
      </dgm:prSet>
      <dgm:spPr/>
      <dgm:t>
        <a:bodyPr/>
        <a:lstStyle/>
        <a:p>
          <a:endParaRPr lang="bg-BG"/>
        </a:p>
      </dgm:t>
    </dgm:pt>
    <dgm:pt modelId="{02F1F028-944B-4959-AC71-5E385767948A}" type="pres">
      <dgm:prSet presAssocID="{402A68BD-17E3-4B1D-B022-1AC8675F77B3}" presName="descendantText" presStyleLbl="alignAcc1" presStyleIdx="3" presStyleCnt="4">
        <dgm:presLayoutVars>
          <dgm:bulletEnabled val="1"/>
        </dgm:presLayoutVars>
      </dgm:prSet>
      <dgm:spPr/>
      <dgm:t>
        <a:bodyPr/>
        <a:lstStyle/>
        <a:p>
          <a:endParaRPr lang="bg-BG"/>
        </a:p>
      </dgm:t>
    </dgm:pt>
  </dgm:ptLst>
  <dgm:cxnLst>
    <dgm:cxn modelId="{C2FEAC97-03A2-41BC-A34F-3500DDD8981C}" type="presOf" srcId="{6B101458-95E1-45BC-8A71-C0C7DC5CF2B3}" destId="{4089E4DA-F87E-4B04-9B7C-787AE846CAD0}" srcOrd="0" destOrd="0" presId="urn:microsoft.com/office/officeart/2005/8/layout/chevron2"/>
    <dgm:cxn modelId="{897881BF-5B7B-44C0-B810-9F0FA9E3FE3E}" srcId="{A54FAEBD-74A4-4547-BDA5-0F06DC44CB48}" destId="{924E29D5-6057-43DB-9738-1D8115397918}" srcOrd="0" destOrd="0" parTransId="{67FF4F1C-3950-44E0-BD62-729E184AB825}" sibTransId="{8571820D-1083-420C-9B97-EE293E94C814}"/>
    <dgm:cxn modelId="{288E68E2-3C12-4C8C-8460-0B716AAD3119}" srcId="{8252164E-C15E-4113-BCC6-A0CB54AD52FF}" destId="{6B101458-95E1-45BC-8A71-C0C7DC5CF2B3}" srcOrd="0" destOrd="0" parTransId="{297F279B-627A-457B-80F0-2A86C9EBEA0A}" sibTransId="{2FC555BF-0A00-426F-B4A2-04011B029D2D}"/>
    <dgm:cxn modelId="{B8259557-41FD-4318-929C-073C59BE7261}" srcId="{6B101458-95E1-45BC-8A71-C0C7DC5CF2B3}" destId="{8764409C-A94A-4DF8-AD96-872E575B159C}" srcOrd="0" destOrd="0" parTransId="{C5E67AD4-706C-45CE-9C9C-129B409494D7}" sibTransId="{2A45FF38-0433-4CB5-A1F4-67779AD1CEF9}"/>
    <dgm:cxn modelId="{1FD8845F-F89F-4232-889C-BEB8BCD9B81B}" type="presOf" srcId="{8252164E-C15E-4113-BCC6-A0CB54AD52FF}" destId="{44A9ED6E-901C-4EED-A001-2978B1224604}" srcOrd="0" destOrd="0" presId="urn:microsoft.com/office/officeart/2005/8/layout/chevron2"/>
    <dgm:cxn modelId="{7E1649B5-24ED-44EA-BB46-987F0164648D}" type="presOf" srcId="{924E29D5-6057-43DB-9738-1D8115397918}" destId="{9B205BD1-F27A-47BE-9ECA-F6757C224674}" srcOrd="0" destOrd="0" presId="urn:microsoft.com/office/officeart/2005/8/layout/chevron2"/>
    <dgm:cxn modelId="{7EE050A2-DF2F-48FA-9D0A-B1397856ACBA}" srcId="{402A68BD-17E3-4B1D-B022-1AC8675F77B3}" destId="{FEF08F16-F8F0-487B-82FB-1ECE94474342}" srcOrd="0" destOrd="0" parTransId="{A10EB702-A2CD-4E8D-8F87-6E2BF9065E96}" sibTransId="{7A400D78-CC4D-45A9-849F-50D761CCDC8C}"/>
    <dgm:cxn modelId="{D181D6E5-B451-4D30-B505-AE86FBDEE17D}" srcId="{4DCBEEA2-5164-437F-911C-A6E26EA59C43}" destId="{9A5EC15D-B596-42CA-9113-05B8AEF429A4}" srcOrd="0" destOrd="0" parTransId="{40DF60FB-C32D-4CC9-8288-4B55329A7021}" sibTransId="{BAA09A98-BEA3-454A-B892-795B88464FB6}"/>
    <dgm:cxn modelId="{ADFCDBBF-8557-48C0-9E7B-9E5B025CD700}" type="presOf" srcId="{FEF08F16-F8F0-487B-82FB-1ECE94474342}" destId="{02F1F028-944B-4959-AC71-5E385767948A}" srcOrd="0" destOrd="0" presId="urn:microsoft.com/office/officeart/2005/8/layout/chevron2"/>
    <dgm:cxn modelId="{2745CEAB-E88A-45F2-B323-7A45689BB72F}" srcId="{8252164E-C15E-4113-BCC6-A0CB54AD52FF}" destId="{4DCBEEA2-5164-437F-911C-A6E26EA59C43}" srcOrd="2" destOrd="0" parTransId="{35FBE93C-D9F7-461E-BDB0-9CD788A62543}" sibTransId="{5640257B-896E-4C0B-A2A6-A3C540718F38}"/>
    <dgm:cxn modelId="{5EAB7649-1211-4F5F-BF77-030CEBDD0997}" srcId="{8252164E-C15E-4113-BCC6-A0CB54AD52FF}" destId="{A54FAEBD-74A4-4547-BDA5-0F06DC44CB48}" srcOrd="1" destOrd="0" parTransId="{028F345F-549A-463F-BE20-66C9985F8B5C}" sibTransId="{1A8C12EF-2F2B-474F-B5E1-0DCD3E162766}"/>
    <dgm:cxn modelId="{307A53DA-901F-4CF8-82C6-61465AC3C678}" srcId="{8252164E-C15E-4113-BCC6-A0CB54AD52FF}" destId="{402A68BD-17E3-4B1D-B022-1AC8675F77B3}" srcOrd="3" destOrd="0" parTransId="{46B7F7DA-11FB-4DF4-93F5-E2AD28687341}" sibTransId="{271695B7-EA38-4897-B0D0-8C2D5D94E76E}"/>
    <dgm:cxn modelId="{0BD2201D-E705-4E18-AB7C-5DABE3BEC9E9}" type="presOf" srcId="{9A5EC15D-B596-42CA-9113-05B8AEF429A4}" destId="{E1FA16BE-2487-4C5F-893D-052DB9E3319A}" srcOrd="0" destOrd="0" presId="urn:microsoft.com/office/officeart/2005/8/layout/chevron2"/>
    <dgm:cxn modelId="{B8C05079-4761-4045-8371-3567563D1FB4}" type="presOf" srcId="{4DCBEEA2-5164-437F-911C-A6E26EA59C43}" destId="{B0FFB7DD-378E-42B6-ADD9-4ED58E9D8EAD}" srcOrd="0" destOrd="0" presId="urn:microsoft.com/office/officeart/2005/8/layout/chevron2"/>
    <dgm:cxn modelId="{E4485CF6-F58D-4EFC-815D-BD6E7CCD0A31}" type="presOf" srcId="{A54FAEBD-74A4-4547-BDA5-0F06DC44CB48}" destId="{D96E1735-19DF-46A6-8046-1333456B0F62}" srcOrd="0" destOrd="0" presId="urn:microsoft.com/office/officeart/2005/8/layout/chevron2"/>
    <dgm:cxn modelId="{92558941-49BF-4EAE-BA31-249784D55394}" type="presOf" srcId="{402A68BD-17E3-4B1D-B022-1AC8675F77B3}" destId="{FB0D9D91-B198-44BA-9C30-97DA14B6B8A1}" srcOrd="0" destOrd="0" presId="urn:microsoft.com/office/officeart/2005/8/layout/chevron2"/>
    <dgm:cxn modelId="{57AF8D3B-CAB6-476E-A7E7-3CE31F2A86E9}" type="presOf" srcId="{8764409C-A94A-4DF8-AD96-872E575B159C}" destId="{051104CB-9C2D-4A6C-90A5-155609CC2EEC}" srcOrd="0" destOrd="0" presId="urn:microsoft.com/office/officeart/2005/8/layout/chevron2"/>
    <dgm:cxn modelId="{ED5F08CD-FA84-4067-9BB0-7DF1EFBF5C37}" type="presParOf" srcId="{44A9ED6E-901C-4EED-A001-2978B1224604}" destId="{86A4B728-E684-4E2B-A3B4-700FFED4C47F}" srcOrd="0" destOrd="0" presId="urn:microsoft.com/office/officeart/2005/8/layout/chevron2"/>
    <dgm:cxn modelId="{5EB914DD-A022-40CF-86AD-3B88AF821C07}" type="presParOf" srcId="{86A4B728-E684-4E2B-A3B4-700FFED4C47F}" destId="{4089E4DA-F87E-4B04-9B7C-787AE846CAD0}" srcOrd="0" destOrd="0" presId="urn:microsoft.com/office/officeart/2005/8/layout/chevron2"/>
    <dgm:cxn modelId="{BD4569E6-E586-43A5-8666-41CB1A80CB62}" type="presParOf" srcId="{86A4B728-E684-4E2B-A3B4-700FFED4C47F}" destId="{051104CB-9C2D-4A6C-90A5-155609CC2EEC}" srcOrd="1" destOrd="0" presId="urn:microsoft.com/office/officeart/2005/8/layout/chevron2"/>
    <dgm:cxn modelId="{89339CDD-F22E-420F-88E2-2C800B10E31C}" type="presParOf" srcId="{44A9ED6E-901C-4EED-A001-2978B1224604}" destId="{B34B8019-AEE1-4E49-918F-4B883225576F}" srcOrd="1" destOrd="0" presId="urn:microsoft.com/office/officeart/2005/8/layout/chevron2"/>
    <dgm:cxn modelId="{86E6CE7B-507B-44BA-A50A-E62CA4F2B13B}" type="presParOf" srcId="{44A9ED6E-901C-4EED-A001-2978B1224604}" destId="{0B63A1A1-504E-46A4-9120-3B90183A5625}" srcOrd="2" destOrd="0" presId="urn:microsoft.com/office/officeart/2005/8/layout/chevron2"/>
    <dgm:cxn modelId="{79556676-2CE8-4373-8AE5-6B97DE351990}" type="presParOf" srcId="{0B63A1A1-504E-46A4-9120-3B90183A5625}" destId="{D96E1735-19DF-46A6-8046-1333456B0F62}" srcOrd="0" destOrd="0" presId="urn:microsoft.com/office/officeart/2005/8/layout/chevron2"/>
    <dgm:cxn modelId="{25354874-D382-4F0A-977C-624F1B5E494F}" type="presParOf" srcId="{0B63A1A1-504E-46A4-9120-3B90183A5625}" destId="{9B205BD1-F27A-47BE-9ECA-F6757C224674}" srcOrd="1" destOrd="0" presId="urn:microsoft.com/office/officeart/2005/8/layout/chevron2"/>
    <dgm:cxn modelId="{1B58A453-EBC0-45D3-B185-2700D3C39F64}" type="presParOf" srcId="{44A9ED6E-901C-4EED-A001-2978B1224604}" destId="{A21C2ECA-AE39-4574-8F85-AD80F7DCEC48}" srcOrd="3" destOrd="0" presId="urn:microsoft.com/office/officeart/2005/8/layout/chevron2"/>
    <dgm:cxn modelId="{0D1FF92C-C983-4CAB-903B-12DB3CE49BDA}" type="presParOf" srcId="{44A9ED6E-901C-4EED-A001-2978B1224604}" destId="{8ADE3251-BF10-4E3D-BC5B-3DDA996FA500}" srcOrd="4" destOrd="0" presId="urn:microsoft.com/office/officeart/2005/8/layout/chevron2"/>
    <dgm:cxn modelId="{3F2F262B-D8A5-429B-9F48-0A35AA1B5663}" type="presParOf" srcId="{8ADE3251-BF10-4E3D-BC5B-3DDA996FA500}" destId="{B0FFB7DD-378E-42B6-ADD9-4ED58E9D8EAD}" srcOrd="0" destOrd="0" presId="urn:microsoft.com/office/officeart/2005/8/layout/chevron2"/>
    <dgm:cxn modelId="{3F913056-3AE7-4D35-A9B7-F08B53F18FA3}" type="presParOf" srcId="{8ADE3251-BF10-4E3D-BC5B-3DDA996FA500}" destId="{E1FA16BE-2487-4C5F-893D-052DB9E3319A}" srcOrd="1" destOrd="0" presId="urn:microsoft.com/office/officeart/2005/8/layout/chevron2"/>
    <dgm:cxn modelId="{8C849E13-582C-419F-B78D-1BB4788A62DF}" type="presParOf" srcId="{44A9ED6E-901C-4EED-A001-2978B1224604}" destId="{ACD235DB-8B89-4ABF-B8E1-7295038FD0CC}" srcOrd="5" destOrd="0" presId="urn:microsoft.com/office/officeart/2005/8/layout/chevron2"/>
    <dgm:cxn modelId="{BCFE04EC-B8C0-4A61-A3A1-832B14F84FB1}" type="presParOf" srcId="{44A9ED6E-901C-4EED-A001-2978B1224604}" destId="{E1A4C985-FFCD-4157-A472-A4D687B51C66}" srcOrd="6" destOrd="0" presId="urn:microsoft.com/office/officeart/2005/8/layout/chevron2"/>
    <dgm:cxn modelId="{B4908F8E-0442-4C25-AE46-6327429DB00C}" type="presParOf" srcId="{E1A4C985-FFCD-4157-A472-A4D687B51C66}" destId="{FB0D9D91-B198-44BA-9C30-97DA14B6B8A1}" srcOrd="0" destOrd="0" presId="urn:microsoft.com/office/officeart/2005/8/layout/chevron2"/>
    <dgm:cxn modelId="{D2C07FE8-F4B7-4F21-9A62-92D9CFF84B76}" type="presParOf" srcId="{E1A4C985-FFCD-4157-A472-A4D687B51C66}" destId="{02F1F028-944B-4959-AC71-5E385767948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52164E-C15E-4113-BCC6-A0CB54AD52FF}"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6B101458-95E1-45BC-8A71-C0C7DC5CF2B3}">
      <dgm:prSet phldrT="[Text]"/>
      <dgm:spPr/>
      <dgm:t>
        <a:bodyPr/>
        <a:lstStyle/>
        <a:p>
          <a:r>
            <a:rPr lang="bg-BG" dirty="0" smtClean="0"/>
            <a:t>0</a:t>
          </a:r>
          <a:r>
            <a:rPr lang="en-US" dirty="0" smtClean="0"/>
            <a:t>6</a:t>
          </a:r>
          <a:r>
            <a:rPr lang="bg-BG" dirty="0" smtClean="0"/>
            <a:t>.01.15</a:t>
          </a:r>
          <a:endParaRPr lang="en-US" dirty="0"/>
        </a:p>
      </dgm:t>
    </dgm:pt>
    <dgm:pt modelId="{297F279B-627A-457B-80F0-2A86C9EBEA0A}" type="parTrans" cxnId="{288E68E2-3C12-4C8C-8460-0B716AAD3119}">
      <dgm:prSet/>
      <dgm:spPr/>
      <dgm:t>
        <a:bodyPr/>
        <a:lstStyle/>
        <a:p>
          <a:endParaRPr lang="en-US"/>
        </a:p>
      </dgm:t>
    </dgm:pt>
    <dgm:pt modelId="{2FC555BF-0A00-426F-B4A2-04011B029D2D}" type="sibTrans" cxnId="{288E68E2-3C12-4C8C-8460-0B716AAD3119}">
      <dgm:prSet/>
      <dgm:spPr/>
      <dgm:t>
        <a:bodyPr/>
        <a:lstStyle/>
        <a:p>
          <a:endParaRPr lang="en-US"/>
        </a:p>
      </dgm:t>
    </dgm:pt>
    <dgm:pt modelId="{8764409C-A94A-4DF8-AD96-872E575B159C}">
      <dgm:prSet phldrT="[Text]" custT="1"/>
      <dgm:spPr/>
      <dgm:t>
        <a:bodyPr/>
        <a:lstStyle/>
        <a:p>
          <a:r>
            <a:rPr lang="bg-BG" sz="3200" dirty="0" smtClean="0">
              <a:latin typeface="Arial" panose="020B0604020202020204" pitchFamily="34" charset="0"/>
              <a:cs typeface="Arial" panose="020B0604020202020204" pitchFamily="34" charset="0"/>
            </a:rPr>
            <a:t>Определяне на вида на нормативния акт</a:t>
          </a:r>
          <a:endParaRPr lang="en-US" sz="3200" dirty="0">
            <a:latin typeface="Arial" panose="020B0604020202020204" pitchFamily="34" charset="0"/>
            <a:cs typeface="Arial" panose="020B0604020202020204" pitchFamily="34" charset="0"/>
          </a:endParaRPr>
        </a:p>
      </dgm:t>
    </dgm:pt>
    <dgm:pt modelId="{C5E67AD4-706C-45CE-9C9C-129B409494D7}" type="parTrans" cxnId="{B8259557-41FD-4318-929C-073C59BE7261}">
      <dgm:prSet/>
      <dgm:spPr/>
      <dgm:t>
        <a:bodyPr/>
        <a:lstStyle/>
        <a:p>
          <a:endParaRPr lang="en-US"/>
        </a:p>
      </dgm:t>
    </dgm:pt>
    <dgm:pt modelId="{2A45FF38-0433-4CB5-A1F4-67779AD1CEF9}" type="sibTrans" cxnId="{B8259557-41FD-4318-929C-073C59BE7261}">
      <dgm:prSet/>
      <dgm:spPr/>
      <dgm:t>
        <a:bodyPr/>
        <a:lstStyle/>
        <a:p>
          <a:endParaRPr lang="en-US"/>
        </a:p>
      </dgm:t>
    </dgm:pt>
    <dgm:pt modelId="{A54FAEBD-74A4-4547-BDA5-0F06DC44CB48}">
      <dgm:prSet phldrT="[Text]"/>
      <dgm:spPr/>
      <dgm:t>
        <a:bodyPr/>
        <a:lstStyle/>
        <a:p>
          <a:r>
            <a:rPr lang="bg-BG" dirty="0" smtClean="0"/>
            <a:t>21.01.15</a:t>
          </a:r>
          <a:endParaRPr lang="en-US" dirty="0"/>
        </a:p>
      </dgm:t>
    </dgm:pt>
    <dgm:pt modelId="{028F345F-549A-463F-BE20-66C9985F8B5C}" type="parTrans" cxnId="{5EAB7649-1211-4F5F-BF77-030CEBDD0997}">
      <dgm:prSet/>
      <dgm:spPr/>
      <dgm:t>
        <a:bodyPr/>
        <a:lstStyle/>
        <a:p>
          <a:endParaRPr lang="en-US"/>
        </a:p>
      </dgm:t>
    </dgm:pt>
    <dgm:pt modelId="{1A8C12EF-2F2B-474F-B5E1-0DCD3E162766}" type="sibTrans" cxnId="{5EAB7649-1211-4F5F-BF77-030CEBDD0997}">
      <dgm:prSet/>
      <dgm:spPr/>
      <dgm:t>
        <a:bodyPr/>
        <a:lstStyle/>
        <a:p>
          <a:endParaRPr lang="en-US"/>
        </a:p>
      </dgm:t>
    </dgm:pt>
    <dgm:pt modelId="{924E29D5-6057-43DB-9738-1D8115397918}">
      <dgm:prSet phldrT="[Text]" custT="1"/>
      <dgm:spPr/>
      <dgm:t>
        <a:bodyPr/>
        <a:lstStyle/>
        <a:p>
          <a:r>
            <a:rPr lang="bg-BG" sz="3200" dirty="0" smtClean="0">
              <a:latin typeface="Arial" panose="020B0604020202020204" pitchFamily="34" charset="0"/>
              <a:cs typeface="Arial" panose="020B0604020202020204" pitchFamily="34" charset="0"/>
            </a:rPr>
            <a:t>Изготвяне на проект на ПМС</a:t>
          </a:r>
          <a:endParaRPr lang="en-US" sz="3200" dirty="0">
            <a:latin typeface="Arial" panose="020B0604020202020204" pitchFamily="34" charset="0"/>
            <a:cs typeface="Arial" panose="020B0604020202020204" pitchFamily="34" charset="0"/>
          </a:endParaRPr>
        </a:p>
      </dgm:t>
    </dgm:pt>
    <dgm:pt modelId="{67FF4F1C-3950-44E0-BD62-729E184AB825}" type="parTrans" cxnId="{897881BF-5B7B-44C0-B810-9F0FA9E3FE3E}">
      <dgm:prSet/>
      <dgm:spPr/>
      <dgm:t>
        <a:bodyPr/>
        <a:lstStyle/>
        <a:p>
          <a:endParaRPr lang="en-US"/>
        </a:p>
      </dgm:t>
    </dgm:pt>
    <dgm:pt modelId="{8571820D-1083-420C-9B97-EE293E94C814}" type="sibTrans" cxnId="{897881BF-5B7B-44C0-B810-9F0FA9E3FE3E}">
      <dgm:prSet/>
      <dgm:spPr/>
      <dgm:t>
        <a:bodyPr/>
        <a:lstStyle/>
        <a:p>
          <a:endParaRPr lang="en-US"/>
        </a:p>
      </dgm:t>
    </dgm:pt>
    <dgm:pt modelId="{4DCBEEA2-5164-437F-911C-A6E26EA59C43}">
      <dgm:prSet phldrT="[Text]"/>
      <dgm:spPr/>
      <dgm:t>
        <a:bodyPr/>
        <a:lstStyle/>
        <a:p>
          <a:r>
            <a:rPr lang="bg-BG" dirty="0" smtClean="0"/>
            <a:t>26.01.15</a:t>
          </a:r>
          <a:endParaRPr lang="en-US" dirty="0"/>
        </a:p>
      </dgm:t>
    </dgm:pt>
    <dgm:pt modelId="{35FBE93C-D9F7-461E-BDB0-9CD788A62543}" type="parTrans" cxnId="{2745CEAB-E88A-45F2-B323-7A45689BB72F}">
      <dgm:prSet/>
      <dgm:spPr/>
      <dgm:t>
        <a:bodyPr/>
        <a:lstStyle/>
        <a:p>
          <a:endParaRPr lang="en-US"/>
        </a:p>
      </dgm:t>
    </dgm:pt>
    <dgm:pt modelId="{5640257B-896E-4C0B-A2A6-A3C540718F38}" type="sibTrans" cxnId="{2745CEAB-E88A-45F2-B323-7A45689BB72F}">
      <dgm:prSet/>
      <dgm:spPr/>
      <dgm:t>
        <a:bodyPr/>
        <a:lstStyle/>
        <a:p>
          <a:endParaRPr lang="en-US"/>
        </a:p>
      </dgm:t>
    </dgm:pt>
    <dgm:pt modelId="{9A5EC15D-B596-42CA-9113-05B8AEF429A4}">
      <dgm:prSet phldrT="[Text]" custT="1"/>
      <dgm:spPr/>
      <dgm:t>
        <a:bodyPr/>
        <a:lstStyle/>
        <a:p>
          <a:r>
            <a:rPr lang="bg-BG" sz="3200" dirty="0" smtClean="0">
              <a:latin typeface="Arial" panose="020B0604020202020204" pitchFamily="34" charset="0"/>
              <a:cs typeface="Arial" panose="020B0604020202020204" pitchFamily="34" charset="0"/>
            </a:rPr>
            <a:t>Готов проект на ПМС </a:t>
          </a:r>
          <a:endParaRPr lang="en-US" sz="3200" dirty="0">
            <a:latin typeface="Arial" panose="020B0604020202020204" pitchFamily="34" charset="0"/>
            <a:cs typeface="Arial" panose="020B0604020202020204" pitchFamily="34" charset="0"/>
          </a:endParaRPr>
        </a:p>
      </dgm:t>
    </dgm:pt>
    <dgm:pt modelId="{40DF60FB-C32D-4CC9-8288-4B55329A7021}" type="parTrans" cxnId="{D181D6E5-B451-4D30-B505-AE86FBDEE17D}">
      <dgm:prSet/>
      <dgm:spPr/>
      <dgm:t>
        <a:bodyPr/>
        <a:lstStyle/>
        <a:p>
          <a:endParaRPr lang="en-US"/>
        </a:p>
      </dgm:t>
    </dgm:pt>
    <dgm:pt modelId="{BAA09A98-BEA3-454A-B892-795B88464FB6}" type="sibTrans" cxnId="{D181D6E5-B451-4D30-B505-AE86FBDEE17D}">
      <dgm:prSet/>
      <dgm:spPr/>
      <dgm:t>
        <a:bodyPr/>
        <a:lstStyle/>
        <a:p>
          <a:endParaRPr lang="en-US"/>
        </a:p>
      </dgm:t>
    </dgm:pt>
    <dgm:pt modelId="{402A68BD-17E3-4B1D-B022-1AC8675F77B3}">
      <dgm:prSet phldrT="[Text]"/>
      <dgm:spPr/>
      <dgm:t>
        <a:bodyPr/>
        <a:lstStyle/>
        <a:p>
          <a:r>
            <a:rPr lang="bg-BG" dirty="0" smtClean="0"/>
            <a:t>28.01.15</a:t>
          </a:r>
          <a:endParaRPr lang="en-US" dirty="0"/>
        </a:p>
      </dgm:t>
    </dgm:pt>
    <dgm:pt modelId="{46B7F7DA-11FB-4DF4-93F5-E2AD28687341}" type="parTrans" cxnId="{307A53DA-901F-4CF8-82C6-61465AC3C678}">
      <dgm:prSet/>
      <dgm:spPr/>
      <dgm:t>
        <a:bodyPr/>
        <a:lstStyle/>
        <a:p>
          <a:endParaRPr lang="bg-BG"/>
        </a:p>
      </dgm:t>
    </dgm:pt>
    <dgm:pt modelId="{271695B7-EA38-4897-B0D0-8C2D5D94E76E}" type="sibTrans" cxnId="{307A53DA-901F-4CF8-82C6-61465AC3C678}">
      <dgm:prSet/>
      <dgm:spPr/>
      <dgm:t>
        <a:bodyPr/>
        <a:lstStyle/>
        <a:p>
          <a:endParaRPr lang="bg-BG"/>
        </a:p>
      </dgm:t>
    </dgm:pt>
    <dgm:pt modelId="{FEF08F16-F8F0-487B-82FB-1ECE94474342}">
      <dgm:prSet custT="1"/>
      <dgm:spPr/>
      <dgm:t>
        <a:bodyPr/>
        <a:lstStyle/>
        <a:p>
          <a:r>
            <a:rPr lang="bg-BG" sz="3200" dirty="0" smtClean="0">
              <a:latin typeface="Arial" panose="020B0604020202020204" pitchFamily="34" charset="0"/>
              <a:cs typeface="Arial" panose="020B0604020202020204" pitchFamily="34" charset="0"/>
            </a:rPr>
            <a:t>Обсъждане на проекта на ПМС и подобряване на текста</a:t>
          </a:r>
          <a:endParaRPr lang="bg-BG" sz="3200" dirty="0">
            <a:latin typeface="Arial" panose="020B0604020202020204" pitchFamily="34" charset="0"/>
            <a:cs typeface="Arial" panose="020B0604020202020204" pitchFamily="34" charset="0"/>
          </a:endParaRPr>
        </a:p>
      </dgm:t>
    </dgm:pt>
    <dgm:pt modelId="{A10EB702-A2CD-4E8D-8F87-6E2BF9065E96}" type="parTrans" cxnId="{7EE050A2-DF2F-48FA-9D0A-B1397856ACBA}">
      <dgm:prSet/>
      <dgm:spPr/>
      <dgm:t>
        <a:bodyPr/>
        <a:lstStyle/>
        <a:p>
          <a:endParaRPr lang="bg-BG"/>
        </a:p>
      </dgm:t>
    </dgm:pt>
    <dgm:pt modelId="{7A400D78-CC4D-45A9-849F-50D761CCDC8C}" type="sibTrans" cxnId="{7EE050A2-DF2F-48FA-9D0A-B1397856ACBA}">
      <dgm:prSet/>
      <dgm:spPr/>
      <dgm:t>
        <a:bodyPr/>
        <a:lstStyle/>
        <a:p>
          <a:endParaRPr lang="bg-BG"/>
        </a:p>
      </dgm:t>
    </dgm:pt>
    <dgm:pt modelId="{44A9ED6E-901C-4EED-A001-2978B1224604}" type="pres">
      <dgm:prSet presAssocID="{8252164E-C15E-4113-BCC6-A0CB54AD52FF}" presName="linearFlow" presStyleCnt="0">
        <dgm:presLayoutVars>
          <dgm:dir/>
          <dgm:animLvl val="lvl"/>
          <dgm:resizeHandles val="exact"/>
        </dgm:presLayoutVars>
      </dgm:prSet>
      <dgm:spPr/>
      <dgm:t>
        <a:bodyPr/>
        <a:lstStyle/>
        <a:p>
          <a:endParaRPr lang="bg-BG"/>
        </a:p>
      </dgm:t>
    </dgm:pt>
    <dgm:pt modelId="{86A4B728-E684-4E2B-A3B4-700FFED4C47F}" type="pres">
      <dgm:prSet presAssocID="{6B101458-95E1-45BC-8A71-C0C7DC5CF2B3}" presName="composite" presStyleCnt="0"/>
      <dgm:spPr/>
    </dgm:pt>
    <dgm:pt modelId="{4089E4DA-F87E-4B04-9B7C-787AE846CAD0}" type="pres">
      <dgm:prSet presAssocID="{6B101458-95E1-45BC-8A71-C0C7DC5CF2B3}" presName="parentText" presStyleLbl="alignNode1" presStyleIdx="0" presStyleCnt="4">
        <dgm:presLayoutVars>
          <dgm:chMax val="1"/>
          <dgm:bulletEnabled val="1"/>
        </dgm:presLayoutVars>
      </dgm:prSet>
      <dgm:spPr/>
      <dgm:t>
        <a:bodyPr/>
        <a:lstStyle/>
        <a:p>
          <a:endParaRPr lang="en-US"/>
        </a:p>
      </dgm:t>
    </dgm:pt>
    <dgm:pt modelId="{051104CB-9C2D-4A6C-90A5-155609CC2EEC}" type="pres">
      <dgm:prSet presAssocID="{6B101458-95E1-45BC-8A71-C0C7DC5CF2B3}" presName="descendantText" presStyleLbl="alignAcc1" presStyleIdx="0" presStyleCnt="4">
        <dgm:presLayoutVars>
          <dgm:bulletEnabled val="1"/>
        </dgm:presLayoutVars>
      </dgm:prSet>
      <dgm:spPr/>
      <dgm:t>
        <a:bodyPr/>
        <a:lstStyle/>
        <a:p>
          <a:endParaRPr lang="bg-BG"/>
        </a:p>
      </dgm:t>
    </dgm:pt>
    <dgm:pt modelId="{B34B8019-AEE1-4E49-918F-4B883225576F}" type="pres">
      <dgm:prSet presAssocID="{2FC555BF-0A00-426F-B4A2-04011B029D2D}" presName="sp" presStyleCnt="0"/>
      <dgm:spPr/>
    </dgm:pt>
    <dgm:pt modelId="{0B63A1A1-504E-46A4-9120-3B90183A5625}" type="pres">
      <dgm:prSet presAssocID="{A54FAEBD-74A4-4547-BDA5-0F06DC44CB48}" presName="composite" presStyleCnt="0"/>
      <dgm:spPr/>
    </dgm:pt>
    <dgm:pt modelId="{D96E1735-19DF-46A6-8046-1333456B0F62}" type="pres">
      <dgm:prSet presAssocID="{A54FAEBD-74A4-4547-BDA5-0F06DC44CB48}" presName="parentText" presStyleLbl="alignNode1" presStyleIdx="1" presStyleCnt="4">
        <dgm:presLayoutVars>
          <dgm:chMax val="1"/>
          <dgm:bulletEnabled val="1"/>
        </dgm:presLayoutVars>
      </dgm:prSet>
      <dgm:spPr/>
      <dgm:t>
        <a:bodyPr/>
        <a:lstStyle/>
        <a:p>
          <a:endParaRPr lang="en-US"/>
        </a:p>
      </dgm:t>
    </dgm:pt>
    <dgm:pt modelId="{9B205BD1-F27A-47BE-9ECA-F6757C224674}" type="pres">
      <dgm:prSet presAssocID="{A54FAEBD-74A4-4547-BDA5-0F06DC44CB48}" presName="descendantText" presStyleLbl="alignAcc1" presStyleIdx="1" presStyleCnt="4">
        <dgm:presLayoutVars>
          <dgm:bulletEnabled val="1"/>
        </dgm:presLayoutVars>
      </dgm:prSet>
      <dgm:spPr/>
      <dgm:t>
        <a:bodyPr/>
        <a:lstStyle/>
        <a:p>
          <a:endParaRPr lang="bg-BG"/>
        </a:p>
      </dgm:t>
    </dgm:pt>
    <dgm:pt modelId="{A21C2ECA-AE39-4574-8F85-AD80F7DCEC48}" type="pres">
      <dgm:prSet presAssocID="{1A8C12EF-2F2B-474F-B5E1-0DCD3E162766}" presName="sp" presStyleCnt="0"/>
      <dgm:spPr/>
    </dgm:pt>
    <dgm:pt modelId="{8ADE3251-BF10-4E3D-BC5B-3DDA996FA500}" type="pres">
      <dgm:prSet presAssocID="{4DCBEEA2-5164-437F-911C-A6E26EA59C43}" presName="composite" presStyleCnt="0"/>
      <dgm:spPr/>
    </dgm:pt>
    <dgm:pt modelId="{B0FFB7DD-378E-42B6-ADD9-4ED58E9D8EAD}" type="pres">
      <dgm:prSet presAssocID="{4DCBEEA2-5164-437F-911C-A6E26EA59C43}" presName="parentText" presStyleLbl="alignNode1" presStyleIdx="2" presStyleCnt="4">
        <dgm:presLayoutVars>
          <dgm:chMax val="1"/>
          <dgm:bulletEnabled val="1"/>
        </dgm:presLayoutVars>
      </dgm:prSet>
      <dgm:spPr/>
      <dgm:t>
        <a:bodyPr/>
        <a:lstStyle/>
        <a:p>
          <a:endParaRPr lang="bg-BG"/>
        </a:p>
      </dgm:t>
    </dgm:pt>
    <dgm:pt modelId="{E1FA16BE-2487-4C5F-893D-052DB9E3319A}" type="pres">
      <dgm:prSet presAssocID="{4DCBEEA2-5164-437F-911C-A6E26EA59C43}" presName="descendantText" presStyleLbl="alignAcc1" presStyleIdx="2" presStyleCnt="4">
        <dgm:presLayoutVars>
          <dgm:bulletEnabled val="1"/>
        </dgm:presLayoutVars>
      </dgm:prSet>
      <dgm:spPr/>
      <dgm:t>
        <a:bodyPr/>
        <a:lstStyle/>
        <a:p>
          <a:endParaRPr lang="bg-BG"/>
        </a:p>
      </dgm:t>
    </dgm:pt>
    <dgm:pt modelId="{ACD235DB-8B89-4ABF-B8E1-7295038FD0CC}" type="pres">
      <dgm:prSet presAssocID="{5640257B-896E-4C0B-A2A6-A3C540718F38}" presName="sp" presStyleCnt="0"/>
      <dgm:spPr/>
    </dgm:pt>
    <dgm:pt modelId="{E1A4C985-FFCD-4157-A472-A4D687B51C66}" type="pres">
      <dgm:prSet presAssocID="{402A68BD-17E3-4B1D-B022-1AC8675F77B3}" presName="composite" presStyleCnt="0"/>
      <dgm:spPr/>
    </dgm:pt>
    <dgm:pt modelId="{FB0D9D91-B198-44BA-9C30-97DA14B6B8A1}" type="pres">
      <dgm:prSet presAssocID="{402A68BD-17E3-4B1D-B022-1AC8675F77B3}" presName="parentText" presStyleLbl="alignNode1" presStyleIdx="3" presStyleCnt="4">
        <dgm:presLayoutVars>
          <dgm:chMax val="1"/>
          <dgm:bulletEnabled val="1"/>
        </dgm:presLayoutVars>
      </dgm:prSet>
      <dgm:spPr/>
      <dgm:t>
        <a:bodyPr/>
        <a:lstStyle/>
        <a:p>
          <a:endParaRPr lang="bg-BG"/>
        </a:p>
      </dgm:t>
    </dgm:pt>
    <dgm:pt modelId="{02F1F028-944B-4959-AC71-5E385767948A}" type="pres">
      <dgm:prSet presAssocID="{402A68BD-17E3-4B1D-B022-1AC8675F77B3}" presName="descendantText" presStyleLbl="alignAcc1" presStyleIdx="3" presStyleCnt="4">
        <dgm:presLayoutVars>
          <dgm:bulletEnabled val="1"/>
        </dgm:presLayoutVars>
      </dgm:prSet>
      <dgm:spPr/>
      <dgm:t>
        <a:bodyPr/>
        <a:lstStyle/>
        <a:p>
          <a:endParaRPr lang="bg-BG"/>
        </a:p>
      </dgm:t>
    </dgm:pt>
  </dgm:ptLst>
  <dgm:cxnLst>
    <dgm:cxn modelId="{897881BF-5B7B-44C0-B810-9F0FA9E3FE3E}" srcId="{A54FAEBD-74A4-4547-BDA5-0F06DC44CB48}" destId="{924E29D5-6057-43DB-9738-1D8115397918}" srcOrd="0" destOrd="0" parTransId="{67FF4F1C-3950-44E0-BD62-729E184AB825}" sibTransId="{8571820D-1083-420C-9B97-EE293E94C814}"/>
    <dgm:cxn modelId="{288E68E2-3C12-4C8C-8460-0B716AAD3119}" srcId="{8252164E-C15E-4113-BCC6-A0CB54AD52FF}" destId="{6B101458-95E1-45BC-8A71-C0C7DC5CF2B3}" srcOrd="0" destOrd="0" parTransId="{297F279B-627A-457B-80F0-2A86C9EBEA0A}" sibTransId="{2FC555BF-0A00-426F-B4A2-04011B029D2D}"/>
    <dgm:cxn modelId="{B8259557-41FD-4318-929C-073C59BE7261}" srcId="{6B101458-95E1-45BC-8A71-C0C7DC5CF2B3}" destId="{8764409C-A94A-4DF8-AD96-872E575B159C}" srcOrd="0" destOrd="0" parTransId="{C5E67AD4-706C-45CE-9C9C-129B409494D7}" sibTransId="{2A45FF38-0433-4CB5-A1F4-67779AD1CEF9}"/>
    <dgm:cxn modelId="{C1B325B8-D6EB-419A-8D78-61A61321CF7D}" type="presOf" srcId="{9A5EC15D-B596-42CA-9113-05B8AEF429A4}" destId="{E1FA16BE-2487-4C5F-893D-052DB9E3319A}" srcOrd="0" destOrd="0" presId="urn:microsoft.com/office/officeart/2005/8/layout/chevron2"/>
    <dgm:cxn modelId="{89BF12A7-27AA-450C-AD59-2C28845646B3}" type="presOf" srcId="{8764409C-A94A-4DF8-AD96-872E575B159C}" destId="{051104CB-9C2D-4A6C-90A5-155609CC2EEC}" srcOrd="0" destOrd="0" presId="urn:microsoft.com/office/officeart/2005/8/layout/chevron2"/>
    <dgm:cxn modelId="{7EE050A2-DF2F-48FA-9D0A-B1397856ACBA}" srcId="{402A68BD-17E3-4B1D-B022-1AC8675F77B3}" destId="{FEF08F16-F8F0-487B-82FB-1ECE94474342}" srcOrd="0" destOrd="0" parTransId="{A10EB702-A2CD-4E8D-8F87-6E2BF9065E96}" sibTransId="{7A400D78-CC4D-45A9-849F-50D761CCDC8C}"/>
    <dgm:cxn modelId="{D181D6E5-B451-4D30-B505-AE86FBDEE17D}" srcId="{4DCBEEA2-5164-437F-911C-A6E26EA59C43}" destId="{9A5EC15D-B596-42CA-9113-05B8AEF429A4}" srcOrd="0" destOrd="0" parTransId="{40DF60FB-C32D-4CC9-8288-4B55329A7021}" sibTransId="{BAA09A98-BEA3-454A-B892-795B88464FB6}"/>
    <dgm:cxn modelId="{F12618A8-0CBD-4EC5-8344-75FAC07264AA}" type="presOf" srcId="{8252164E-C15E-4113-BCC6-A0CB54AD52FF}" destId="{44A9ED6E-901C-4EED-A001-2978B1224604}" srcOrd="0" destOrd="0" presId="urn:microsoft.com/office/officeart/2005/8/layout/chevron2"/>
    <dgm:cxn modelId="{93946247-AD0D-4DC0-A73E-9B15E41D59D8}" type="presOf" srcId="{4DCBEEA2-5164-437F-911C-A6E26EA59C43}" destId="{B0FFB7DD-378E-42B6-ADD9-4ED58E9D8EAD}" srcOrd="0" destOrd="0" presId="urn:microsoft.com/office/officeart/2005/8/layout/chevron2"/>
    <dgm:cxn modelId="{2745CEAB-E88A-45F2-B323-7A45689BB72F}" srcId="{8252164E-C15E-4113-BCC6-A0CB54AD52FF}" destId="{4DCBEEA2-5164-437F-911C-A6E26EA59C43}" srcOrd="2" destOrd="0" parTransId="{35FBE93C-D9F7-461E-BDB0-9CD788A62543}" sibTransId="{5640257B-896E-4C0B-A2A6-A3C540718F38}"/>
    <dgm:cxn modelId="{BCDDB161-F25B-4B10-81FB-83693C2AF60B}" type="presOf" srcId="{924E29D5-6057-43DB-9738-1D8115397918}" destId="{9B205BD1-F27A-47BE-9ECA-F6757C224674}" srcOrd="0" destOrd="0" presId="urn:microsoft.com/office/officeart/2005/8/layout/chevron2"/>
    <dgm:cxn modelId="{5EAB7649-1211-4F5F-BF77-030CEBDD0997}" srcId="{8252164E-C15E-4113-BCC6-A0CB54AD52FF}" destId="{A54FAEBD-74A4-4547-BDA5-0F06DC44CB48}" srcOrd="1" destOrd="0" parTransId="{028F345F-549A-463F-BE20-66C9985F8B5C}" sibTransId="{1A8C12EF-2F2B-474F-B5E1-0DCD3E162766}"/>
    <dgm:cxn modelId="{307A53DA-901F-4CF8-82C6-61465AC3C678}" srcId="{8252164E-C15E-4113-BCC6-A0CB54AD52FF}" destId="{402A68BD-17E3-4B1D-B022-1AC8675F77B3}" srcOrd="3" destOrd="0" parTransId="{46B7F7DA-11FB-4DF4-93F5-E2AD28687341}" sibTransId="{271695B7-EA38-4897-B0D0-8C2D5D94E76E}"/>
    <dgm:cxn modelId="{257AA11D-45D6-4DF9-852A-EBF869361017}" type="presOf" srcId="{6B101458-95E1-45BC-8A71-C0C7DC5CF2B3}" destId="{4089E4DA-F87E-4B04-9B7C-787AE846CAD0}" srcOrd="0" destOrd="0" presId="urn:microsoft.com/office/officeart/2005/8/layout/chevron2"/>
    <dgm:cxn modelId="{4A2324A7-9974-43AF-85F6-3B6ECC41F2C2}" type="presOf" srcId="{402A68BD-17E3-4B1D-B022-1AC8675F77B3}" destId="{FB0D9D91-B198-44BA-9C30-97DA14B6B8A1}" srcOrd="0" destOrd="0" presId="urn:microsoft.com/office/officeart/2005/8/layout/chevron2"/>
    <dgm:cxn modelId="{9855EEDF-40B6-46F6-9B59-D7C27AE99F7A}" type="presOf" srcId="{A54FAEBD-74A4-4547-BDA5-0F06DC44CB48}" destId="{D96E1735-19DF-46A6-8046-1333456B0F62}" srcOrd="0" destOrd="0" presId="urn:microsoft.com/office/officeart/2005/8/layout/chevron2"/>
    <dgm:cxn modelId="{A48E1181-6018-45A7-800C-AA2373D79CC5}" type="presOf" srcId="{FEF08F16-F8F0-487B-82FB-1ECE94474342}" destId="{02F1F028-944B-4959-AC71-5E385767948A}" srcOrd="0" destOrd="0" presId="urn:microsoft.com/office/officeart/2005/8/layout/chevron2"/>
    <dgm:cxn modelId="{67138B21-101E-4FE7-B1FC-8F643C6A0A8B}" type="presParOf" srcId="{44A9ED6E-901C-4EED-A001-2978B1224604}" destId="{86A4B728-E684-4E2B-A3B4-700FFED4C47F}" srcOrd="0" destOrd="0" presId="urn:microsoft.com/office/officeart/2005/8/layout/chevron2"/>
    <dgm:cxn modelId="{CA629122-50A3-49D1-8F65-2E3F54956017}" type="presParOf" srcId="{86A4B728-E684-4E2B-A3B4-700FFED4C47F}" destId="{4089E4DA-F87E-4B04-9B7C-787AE846CAD0}" srcOrd="0" destOrd="0" presId="urn:microsoft.com/office/officeart/2005/8/layout/chevron2"/>
    <dgm:cxn modelId="{0E55C3C4-484A-49CD-A49A-29C49CD336B6}" type="presParOf" srcId="{86A4B728-E684-4E2B-A3B4-700FFED4C47F}" destId="{051104CB-9C2D-4A6C-90A5-155609CC2EEC}" srcOrd="1" destOrd="0" presId="urn:microsoft.com/office/officeart/2005/8/layout/chevron2"/>
    <dgm:cxn modelId="{6B00C0F3-CBA2-4A12-809F-8B05176D1D72}" type="presParOf" srcId="{44A9ED6E-901C-4EED-A001-2978B1224604}" destId="{B34B8019-AEE1-4E49-918F-4B883225576F}" srcOrd="1" destOrd="0" presId="urn:microsoft.com/office/officeart/2005/8/layout/chevron2"/>
    <dgm:cxn modelId="{11E44025-7444-4C95-8801-E3475B4D2BC1}" type="presParOf" srcId="{44A9ED6E-901C-4EED-A001-2978B1224604}" destId="{0B63A1A1-504E-46A4-9120-3B90183A5625}" srcOrd="2" destOrd="0" presId="urn:microsoft.com/office/officeart/2005/8/layout/chevron2"/>
    <dgm:cxn modelId="{404DE25E-6DEA-4C5C-B33F-DB7A970B7CE6}" type="presParOf" srcId="{0B63A1A1-504E-46A4-9120-3B90183A5625}" destId="{D96E1735-19DF-46A6-8046-1333456B0F62}" srcOrd="0" destOrd="0" presId="urn:microsoft.com/office/officeart/2005/8/layout/chevron2"/>
    <dgm:cxn modelId="{9AE6AAB0-33B2-4267-A544-BD4CA4950C88}" type="presParOf" srcId="{0B63A1A1-504E-46A4-9120-3B90183A5625}" destId="{9B205BD1-F27A-47BE-9ECA-F6757C224674}" srcOrd="1" destOrd="0" presId="urn:microsoft.com/office/officeart/2005/8/layout/chevron2"/>
    <dgm:cxn modelId="{6AB9D478-DA6F-4BCD-9DA2-A54A1D5F4C1D}" type="presParOf" srcId="{44A9ED6E-901C-4EED-A001-2978B1224604}" destId="{A21C2ECA-AE39-4574-8F85-AD80F7DCEC48}" srcOrd="3" destOrd="0" presId="urn:microsoft.com/office/officeart/2005/8/layout/chevron2"/>
    <dgm:cxn modelId="{B000B2C4-19A0-41DE-AA03-709BAA7C6C84}" type="presParOf" srcId="{44A9ED6E-901C-4EED-A001-2978B1224604}" destId="{8ADE3251-BF10-4E3D-BC5B-3DDA996FA500}" srcOrd="4" destOrd="0" presId="urn:microsoft.com/office/officeart/2005/8/layout/chevron2"/>
    <dgm:cxn modelId="{679C2005-D578-47B2-8AC7-F65FB9D51C3B}" type="presParOf" srcId="{8ADE3251-BF10-4E3D-BC5B-3DDA996FA500}" destId="{B0FFB7DD-378E-42B6-ADD9-4ED58E9D8EAD}" srcOrd="0" destOrd="0" presId="urn:microsoft.com/office/officeart/2005/8/layout/chevron2"/>
    <dgm:cxn modelId="{0F1C34F6-5F9A-4EC7-BDE7-18D05D9D1413}" type="presParOf" srcId="{8ADE3251-BF10-4E3D-BC5B-3DDA996FA500}" destId="{E1FA16BE-2487-4C5F-893D-052DB9E3319A}" srcOrd="1" destOrd="0" presId="urn:microsoft.com/office/officeart/2005/8/layout/chevron2"/>
    <dgm:cxn modelId="{82A5B336-76A5-4374-BC47-26C5CC366418}" type="presParOf" srcId="{44A9ED6E-901C-4EED-A001-2978B1224604}" destId="{ACD235DB-8B89-4ABF-B8E1-7295038FD0CC}" srcOrd="5" destOrd="0" presId="urn:microsoft.com/office/officeart/2005/8/layout/chevron2"/>
    <dgm:cxn modelId="{A8C81B9C-6200-442F-88B3-D41E553A3F77}" type="presParOf" srcId="{44A9ED6E-901C-4EED-A001-2978B1224604}" destId="{E1A4C985-FFCD-4157-A472-A4D687B51C66}" srcOrd="6" destOrd="0" presId="urn:microsoft.com/office/officeart/2005/8/layout/chevron2"/>
    <dgm:cxn modelId="{DE71EF30-1D22-4C45-AB6F-92A1E1135398}" type="presParOf" srcId="{E1A4C985-FFCD-4157-A472-A4D687B51C66}" destId="{FB0D9D91-B198-44BA-9C30-97DA14B6B8A1}" srcOrd="0" destOrd="0" presId="urn:microsoft.com/office/officeart/2005/8/layout/chevron2"/>
    <dgm:cxn modelId="{DC1BE638-20F8-45B2-83F1-A92C5E266216}" type="presParOf" srcId="{E1A4C985-FFCD-4157-A472-A4D687B51C66}" destId="{02F1F028-944B-4959-AC71-5E385767948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9E4DA-F87E-4B04-9B7C-787AE846CAD0}">
      <dsp:nvSpPr>
        <dsp:cNvPr id="0" name=""/>
        <dsp:cNvSpPr/>
      </dsp:nvSpPr>
      <dsp:spPr>
        <a:xfrm rot="5400000">
          <a:off x="-196982" y="201536"/>
          <a:ext cx="1313213" cy="919249"/>
        </a:xfrm>
        <a:prstGeom prst="chevron">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bg-BG" sz="1500" kern="1200" dirty="0" smtClean="0"/>
            <a:t>2</a:t>
          </a:r>
          <a:r>
            <a:rPr lang="en-US" sz="1500" kern="1200" dirty="0" smtClean="0"/>
            <a:t>6</a:t>
          </a:r>
          <a:r>
            <a:rPr lang="bg-BG" sz="1500" kern="1200" dirty="0" smtClean="0"/>
            <a:t>.09.14</a:t>
          </a:r>
          <a:endParaRPr lang="en-US" sz="1500" kern="1200" dirty="0"/>
        </a:p>
      </dsp:txBody>
      <dsp:txXfrm rot="-5400000">
        <a:off x="1" y="464179"/>
        <a:ext cx="919249" cy="393964"/>
      </dsp:txXfrm>
    </dsp:sp>
    <dsp:sp modelId="{051104CB-9C2D-4A6C-90A5-155609CC2EEC}">
      <dsp:nvSpPr>
        <dsp:cNvPr id="0" name=""/>
        <dsp:cNvSpPr/>
      </dsp:nvSpPr>
      <dsp:spPr>
        <a:xfrm rot="5400000">
          <a:off x="3669009" y="-2745205"/>
          <a:ext cx="854037" cy="6353558"/>
        </a:xfrm>
        <a:prstGeom prst="round2Same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bg-BG" sz="3200" kern="1200" dirty="0" smtClean="0">
              <a:latin typeface="Arial" panose="020B0604020202020204" pitchFamily="34" charset="0"/>
              <a:cs typeface="Arial" panose="020B0604020202020204" pitchFamily="34" charset="0"/>
            </a:rPr>
            <a:t>Откриваща среща</a:t>
          </a:r>
          <a:endParaRPr lang="en-US" sz="3200" kern="1200" dirty="0">
            <a:latin typeface="Arial" panose="020B0604020202020204" pitchFamily="34" charset="0"/>
            <a:cs typeface="Arial" panose="020B0604020202020204" pitchFamily="34" charset="0"/>
          </a:endParaRPr>
        </a:p>
      </dsp:txBody>
      <dsp:txXfrm rot="-5400000">
        <a:off x="919249" y="46246"/>
        <a:ext cx="6311867" cy="770655"/>
      </dsp:txXfrm>
    </dsp:sp>
    <dsp:sp modelId="{D96E1735-19DF-46A6-8046-1333456B0F62}">
      <dsp:nvSpPr>
        <dsp:cNvPr id="0" name=""/>
        <dsp:cNvSpPr/>
      </dsp:nvSpPr>
      <dsp:spPr>
        <a:xfrm rot="5400000">
          <a:off x="-196982" y="1368940"/>
          <a:ext cx="1313213" cy="919249"/>
        </a:xfrm>
        <a:prstGeom prst="chevron">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bg-BG" sz="1500" kern="1200" dirty="0" smtClean="0"/>
            <a:t>03.10.14</a:t>
          </a:r>
          <a:endParaRPr lang="en-US" sz="1500" kern="1200" dirty="0"/>
        </a:p>
      </dsp:txBody>
      <dsp:txXfrm rot="-5400000">
        <a:off x="1" y="1631583"/>
        <a:ext cx="919249" cy="393964"/>
      </dsp:txXfrm>
    </dsp:sp>
    <dsp:sp modelId="{9B205BD1-F27A-47BE-9ECA-F6757C224674}">
      <dsp:nvSpPr>
        <dsp:cNvPr id="0" name=""/>
        <dsp:cNvSpPr/>
      </dsp:nvSpPr>
      <dsp:spPr>
        <a:xfrm rot="5400000">
          <a:off x="3669234" y="-1578025"/>
          <a:ext cx="853589" cy="6353558"/>
        </a:xfrm>
        <a:prstGeom prst="round2Same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bg-BG" sz="3200" kern="1200" dirty="0" smtClean="0">
              <a:latin typeface="Arial" panose="020B0604020202020204" pitchFamily="34" charset="0"/>
              <a:cs typeface="Arial" panose="020B0604020202020204" pitchFamily="34" charset="0"/>
            </a:rPr>
            <a:t>Стратегически въпроси</a:t>
          </a:r>
          <a:endParaRPr lang="en-US" sz="3200" kern="1200" dirty="0">
            <a:latin typeface="Arial" panose="020B0604020202020204" pitchFamily="34" charset="0"/>
            <a:cs typeface="Arial" panose="020B0604020202020204" pitchFamily="34" charset="0"/>
          </a:endParaRPr>
        </a:p>
      </dsp:txBody>
      <dsp:txXfrm rot="-5400000">
        <a:off x="919250" y="1213628"/>
        <a:ext cx="6311889" cy="770251"/>
      </dsp:txXfrm>
    </dsp:sp>
    <dsp:sp modelId="{B0FFB7DD-378E-42B6-ADD9-4ED58E9D8EAD}">
      <dsp:nvSpPr>
        <dsp:cNvPr id="0" name=""/>
        <dsp:cNvSpPr/>
      </dsp:nvSpPr>
      <dsp:spPr>
        <a:xfrm rot="5400000">
          <a:off x="-196982" y="2536345"/>
          <a:ext cx="1313213" cy="919249"/>
        </a:xfrm>
        <a:prstGeom prst="chevron">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bg-BG" sz="1500" kern="1200" dirty="0" smtClean="0"/>
            <a:t>16.10.14</a:t>
          </a:r>
          <a:endParaRPr lang="en-US" sz="1500" kern="1200" dirty="0"/>
        </a:p>
      </dsp:txBody>
      <dsp:txXfrm rot="-5400000">
        <a:off x="1" y="2798988"/>
        <a:ext cx="919249" cy="393964"/>
      </dsp:txXfrm>
    </dsp:sp>
    <dsp:sp modelId="{E1FA16BE-2487-4C5F-893D-052DB9E3319A}">
      <dsp:nvSpPr>
        <dsp:cNvPr id="0" name=""/>
        <dsp:cNvSpPr/>
      </dsp:nvSpPr>
      <dsp:spPr>
        <a:xfrm rot="5400000">
          <a:off x="3669234" y="-410621"/>
          <a:ext cx="853589" cy="6353558"/>
        </a:xfrm>
        <a:prstGeom prst="round2Same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bg-BG" sz="3200" kern="1200" dirty="0" smtClean="0">
              <a:latin typeface="Arial" panose="020B0604020202020204" pitchFamily="34" charset="0"/>
              <a:cs typeface="Arial" panose="020B0604020202020204" pitchFamily="34" charset="0"/>
            </a:rPr>
            <a:t>Стратегически въпроси</a:t>
          </a:r>
          <a:endParaRPr lang="en-US" sz="3200" kern="1200" dirty="0">
            <a:latin typeface="Arial" panose="020B0604020202020204" pitchFamily="34" charset="0"/>
            <a:cs typeface="Arial" panose="020B0604020202020204" pitchFamily="34" charset="0"/>
          </a:endParaRPr>
        </a:p>
      </dsp:txBody>
      <dsp:txXfrm rot="-5400000">
        <a:off x="919250" y="2381032"/>
        <a:ext cx="6311889" cy="770251"/>
      </dsp:txXfrm>
    </dsp:sp>
    <dsp:sp modelId="{FB0D9D91-B198-44BA-9C30-97DA14B6B8A1}">
      <dsp:nvSpPr>
        <dsp:cNvPr id="0" name=""/>
        <dsp:cNvSpPr/>
      </dsp:nvSpPr>
      <dsp:spPr>
        <a:xfrm rot="5400000">
          <a:off x="-196982" y="3703749"/>
          <a:ext cx="1313213" cy="919249"/>
        </a:xfrm>
        <a:prstGeom prst="chevron">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bg-BG" sz="1500" kern="1200" dirty="0" smtClean="0"/>
            <a:t>3.11.14</a:t>
          </a:r>
          <a:endParaRPr lang="en-US" sz="1500" kern="1200" dirty="0"/>
        </a:p>
      </dsp:txBody>
      <dsp:txXfrm rot="-5400000">
        <a:off x="1" y="3966392"/>
        <a:ext cx="919249" cy="393964"/>
      </dsp:txXfrm>
    </dsp:sp>
    <dsp:sp modelId="{02F1F028-944B-4959-AC71-5E385767948A}">
      <dsp:nvSpPr>
        <dsp:cNvPr id="0" name=""/>
        <dsp:cNvSpPr/>
      </dsp:nvSpPr>
      <dsp:spPr>
        <a:xfrm rot="5400000">
          <a:off x="3669234" y="756783"/>
          <a:ext cx="853589" cy="6353558"/>
        </a:xfrm>
        <a:prstGeom prst="round2Same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bg-BG" sz="3200" kern="1200" dirty="0" smtClean="0">
              <a:latin typeface="Arial" panose="020B0604020202020204" pitchFamily="34" charset="0"/>
              <a:cs typeface="Arial" panose="020B0604020202020204" pitchFamily="34" charset="0"/>
            </a:rPr>
            <a:t>Концепция на прилагане на ВОМР</a:t>
          </a:r>
          <a:endParaRPr lang="bg-BG" sz="3200" kern="1200" dirty="0">
            <a:latin typeface="Arial" panose="020B0604020202020204" pitchFamily="34" charset="0"/>
            <a:cs typeface="Arial" panose="020B0604020202020204" pitchFamily="34" charset="0"/>
          </a:endParaRPr>
        </a:p>
      </dsp:txBody>
      <dsp:txXfrm rot="-5400000">
        <a:off x="919250" y="3548437"/>
        <a:ext cx="6311889" cy="7702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9E4DA-F87E-4B04-9B7C-787AE846CAD0}">
      <dsp:nvSpPr>
        <dsp:cNvPr id="0" name=""/>
        <dsp:cNvSpPr/>
      </dsp:nvSpPr>
      <dsp:spPr>
        <a:xfrm rot="5400000">
          <a:off x="-196982" y="201536"/>
          <a:ext cx="1313213" cy="919249"/>
        </a:xfrm>
        <a:prstGeom prst="chevron">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bg-BG" sz="1500" kern="1200" dirty="0" smtClean="0"/>
            <a:t>0</a:t>
          </a:r>
          <a:r>
            <a:rPr lang="en-US" sz="1500" kern="1200" dirty="0" smtClean="0"/>
            <a:t>6</a:t>
          </a:r>
          <a:r>
            <a:rPr lang="bg-BG" sz="1500" kern="1200" dirty="0" smtClean="0"/>
            <a:t>.01.15</a:t>
          </a:r>
          <a:endParaRPr lang="en-US" sz="1500" kern="1200" dirty="0"/>
        </a:p>
      </dsp:txBody>
      <dsp:txXfrm rot="-5400000">
        <a:off x="1" y="464179"/>
        <a:ext cx="919249" cy="393964"/>
      </dsp:txXfrm>
    </dsp:sp>
    <dsp:sp modelId="{051104CB-9C2D-4A6C-90A5-155609CC2EEC}">
      <dsp:nvSpPr>
        <dsp:cNvPr id="0" name=""/>
        <dsp:cNvSpPr/>
      </dsp:nvSpPr>
      <dsp:spPr>
        <a:xfrm rot="5400000">
          <a:off x="3669009" y="-2745205"/>
          <a:ext cx="854037" cy="6353558"/>
        </a:xfrm>
        <a:prstGeom prst="round2Same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bg-BG" sz="3200" kern="1200" dirty="0" smtClean="0">
              <a:latin typeface="Arial" panose="020B0604020202020204" pitchFamily="34" charset="0"/>
              <a:cs typeface="Arial" panose="020B0604020202020204" pitchFamily="34" charset="0"/>
            </a:rPr>
            <a:t>Определяне на вида на нормативния акт</a:t>
          </a:r>
          <a:endParaRPr lang="en-US" sz="3200" kern="1200" dirty="0">
            <a:latin typeface="Arial" panose="020B0604020202020204" pitchFamily="34" charset="0"/>
            <a:cs typeface="Arial" panose="020B0604020202020204" pitchFamily="34" charset="0"/>
          </a:endParaRPr>
        </a:p>
      </dsp:txBody>
      <dsp:txXfrm rot="-5400000">
        <a:off x="919249" y="46246"/>
        <a:ext cx="6311867" cy="770655"/>
      </dsp:txXfrm>
    </dsp:sp>
    <dsp:sp modelId="{D96E1735-19DF-46A6-8046-1333456B0F62}">
      <dsp:nvSpPr>
        <dsp:cNvPr id="0" name=""/>
        <dsp:cNvSpPr/>
      </dsp:nvSpPr>
      <dsp:spPr>
        <a:xfrm rot="5400000">
          <a:off x="-196982" y="1368940"/>
          <a:ext cx="1313213" cy="919249"/>
        </a:xfrm>
        <a:prstGeom prst="chevron">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bg-BG" sz="1500" kern="1200" dirty="0" smtClean="0"/>
            <a:t>21.01.15</a:t>
          </a:r>
          <a:endParaRPr lang="en-US" sz="1500" kern="1200" dirty="0"/>
        </a:p>
      </dsp:txBody>
      <dsp:txXfrm rot="-5400000">
        <a:off x="1" y="1631583"/>
        <a:ext cx="919249" cy="393964"/>
      </dsp:txXfrm>
    </dsp:sp>
    <dsp:sp modelId="{9B205BD1-F27A-47BE-9ECA-F6757C224674}">
      <dsp:nvSpPr>
        <dsp:cNvPr id="0" name=""/>
        <dsp:cNvSpPr/>
      </dsp:nvSpPr>
      <dsp:spPr>
        <a:xfrm rot="5400000">
          <a:off x="3669234" y="-1578025"/>
          <a:ext cx="853589" cy="6353558"/>
        </a:xfrm>
        <a:prstGeom prst="round2Same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bg-BG" sz="3200" kern="1200" dirty="0" smtClean="0">
              <a:latin typeface="Arial" panose="020B0604020202020204" pitchFamily="34" charset="0"/>
              <a:cs typeface="Arial" panose="020B0604020202020204" pitchFamily="34" charset="0"/>
            </a:rPr>
            <a:t>Изготвяне на проект на ПМС</a:t>
          </a:r>
          <a:endParaRPr lang="en-US" sz="3200" kern="1200" dirty="0">
            <a:latin typeface="Arial" panose="020B0604020202020204" pitchFamily="34" charset="0"/>
            <a:cs typeface="Arial" panose="020B0604020202020204" pitchFamily="34" charset="0"/>
          </a:endParaRPr>
        </a:p>
      </dsp:txBody>
      <dsp:txXfrm rot="-5400000">
        <a:off x="919250" y="1213628"/>
        <a:ext cx="6311889" cy="770251"/>
      </dsp:txXfrm>
    </dsp:sp>
    <dsp:sp modelId="{B0FFB7DD-378E-42B6-ADD9-4ED58E9D8EAD}">
      <dsp:nvSpPr>
        <dsp:cNvPr id="0" name=""/>
        <dsp:cNvSpPr/>
      </dsp:nvSpPr>
      <dsp:spPr>
        <a:xfrm rot="5400000">
          <a:off x="-196982" y="2536345"/>
          <a:ext cx="1313213" cy="919249"/>
        </a:xfrm>
        <a:prstGeom prst="chevron">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bg-BG" sz="1500" kern="1200" dirty="0" smtClean="0"/>
            <a:t>26.01.15</a:t>
          </a:r>
          <a:endParaRPr lang="en-US" sz="1500" kern="1200" dirty="0"/>
        </a:p>
      </dsp:txBody>
      <dsp:txXfrm rot="-5400000">
        <a:off x="1" y="2798988"/>
        <a:ext cx="919249" cy="393964"/>
      </dsp:txXfrm>
    </dsp:sp>
    <dsp:sp modelId="{E1FA16BE-2487-4C5F-893D-052DB9E3319A}">
      <dsp:nvSpPr>
        <dsp:cNvPr id="0" name=""/>
        <dsp:cNvSpPr/>
      </dsp:nvSpPr>
      <dsp:spPr>
        <a:xfrm rot="5400000">
          <a:off x="3669234" y="-410621"/>
          <a:ext cx="853589" cy="6353558"/>
        </a:xfrm>
        <a:prstGeom prst="round2Same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bg-BG" sz="3200" kern="1200" dirty="0" smtClean="0">
              <a:latin typeface="Arial" panose="020B0604020202020204" pitchFamily="34" charset="0"/>
              <a:cs typeface="Arial" panose="020B0604020202020204" pitchFamily="34" charset="0"/>
            </a:rPr>
            <a:t>Готов проект на ПМС </a:t>
          </a:r>
          <a:endParaRPr lang="en-US" sz="3200" kern="1200" dirty="0">
            <a:latin typeface="Arial" panose="020B0604020202020204" pitchFamily="34" charset="0"/>
            <a:cs typeface="Arial" panose="020B0604020202020204" pitchFamily="34" charset="0"/>
          </a:endParaRPr>
        </a:p>
      </dsp:txBody>
      <dsp:txXfrm rot="-5400000">
        <a:off x="919250" y="2381032"/>
        <a:ext cx="6311889" cy="770251"/>
      </dsp:txXfrm>
    </dsp:sp>
    <dsp:sp modelId="{FB0D9D91-B198-44BA-9C30-97DA14B6B8A1}">
      <dsp:nvSpPr>
        <dsp:cNvPr id="0" name=""/>
        <dsp:cNvSpPr/>
      </dsp:nvSpPr>
      <dsp:spPr>
        <a:xfrm rot="5400000">
          <a:off x="-196982" y="3703749"/>
          <a:ext cx="1313213" cy="919249"/>
        </a:xfrm>
        <a:prstGeom prst="chevron">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bg-BG" sz="1500" kern="1200" dirty="0" smtClean="0"/>
            <a:t>28.01.15</a:t>
          </a:r>
          <a:endParaRPr lang="en-US" sz="1500" kern="1200" dirty="0"/>
        </a:p>
      </dsp:txBody>
      <dsp:txXfrm rot="-5400000">
        <a:off x="1" y="3966392"/>
        <a:ext cx="919249" cy="393964"/>
      </dsp:txXfrm>
    </dsp:sp>
    <dsp:sp modelId="{02F1F028-944B-4959-AC71-5E385767948A}">
      <dsp:nvSpPr>
        <dsp:cNvPr id="0" name=""/>
        <dsp:cNvSpPr/>
      </dsp:nvSpPr>
      <dsp:spPr>
        <a:xfrm rot="5400000">
          <a:off x="3669234" y="756783"/>
          <a:ext cx="853589" cy="6353558"/>
        </a:xfrm>
        <a:prstGeom prst="round2Same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bg-BG" sz="3200" kern="1200" dirty="0" smtClean="0">
              <a:latin typeface="Arial" panose="020B0604020202020204" pitchFamily="34" charset="0"/>
              <a:cs typeface="Arial" panose="020B0604020202020204" pitchFamily="34" charset="0"/>
            </a:rPr>
            <a:t>Обсъждане на проекта на ПМС и подобряване на текста</a:t>
          </a:r>
          <a:endParaRPr lang="bg-BG" sz="3200" kern="1200" dirty="0">
            <a:latin typeface="Arial" panose="020B0604020202020204" pitchFamily="34" charset="0"/>
            <a:cs typeface="Arial" panose="020B0604020202020204" pitchFamily="34" charset="0"/>
          </a:endParaRPr>
        </a:p>
      </dsp:txBody>
      <dsp:txXfrm rot="-5400000">
        <a:off x="919250" y="3548437"/>
        <a:ext cx="6311889" cy="77025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bg-BG"/>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C54A20B2-851B-4D3D-9414-C97E07B53009}" type="datetimeFigureOut">
              <a:rPr lang="bg-BG" smtClean="0"/>
              <a:t>26.2.2015 г.</a:t>
            </a:fld>
            <a:endParaRPr lang="bg-BG"/>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bg-BG"/>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9488A30F-9CFC-4F7D-8A6E-8323585CF7F5}" type="slidenum">
              <a:rPr lang="bg-BG" smtClean="0"/>
              <a:t>‹#›</a:t>
            </a:fld>
            <a:endParaRPr lang="bg-BG"/>
          </a:p>
        </p:txBody>
      </p:sp>
    </p:spTree>
    <p:extLst>
      <p:ext uri="{BB962C8B-B14F-4D97-AF65-F5344CB8AC3E}">
        <p14:creationId xmlns:p14="http://schemas.microsoft.com/office/powerpoint/2010/main" val="33842599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bg-BG"/>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2ED1DBA8-D795-47A6-B219-7B5A19A1A36F}" type="datetimeFigureOut">
              <a:rPr lang="bg-BG" smtClean="0"/>
              <a:t>26.2.2015 г.</a:t>
            </a:fld>
            <a:endParaRPr lang="bg-BG"/>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bg-BG"/>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bg-BG"/>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34919C4D-60E5-4FAF-AB6E-470AF8557CEB}" type="slidenum">
              <a:rPr lang="bg-BG" smtClean="0"/>
              <a:t>‹#›</a:t>
            </a:fld>
            <a:endParaRPr lang="bg-BG"/>
          </a:p>
        </p:txBody>
      </p:sp>
    </p:spTree>
    <p:extLst>
      <p:ext uri="{BB962C8B-B14F-4D97-AF65-F5344CB8AC3E}">
        <p14:creationId xmlns:p14="http://schemas.microsoft.com/office/powerpoint/2010/main" val="380661865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10"/>
          </p:nvPr>
        </p:nvSpPr>
        <p:spPr/>
        <p:txBody>
          <a:bodyPr/>
          <a:lstStyle/>
          <a:p>
            <a:fld id="{34919C4D-60E5-4FAF-AB6E-470AF8557CEB}" type="slidenum">
              <a:rPr lang="bg-BG" smtClean="0"/>
              <a:t>1</a:t>
            </a:fld>
            <a:endParaRPr lang="bg-BG"/>
          </a:p>
        </p:txBody>
      </p:sp>
    </p:spTree>
    <p:extLst>
      <p:ext uri="{BB962C8B-B14F-4D97-AF65-F5344CB8AC3E}">
        <p14:creationId xmlns:p14="http://schemas.microsoft.com/office/powerpoint/2010/main" val="16862756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a:defRPr/>
            </a:pPr>
            <a:endParaRPr lang="bg-BG">
              <a:solidFill>
                <a:srgbClr val="000000"/>
              </a:solidFill>
            </a:endParaRP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bg-BG">
              <a:solidFill>
                <a:srgbClr val="000000"/>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a:defRPr/>
            </a:pPr>
            <a:fld id="{8598D704-EEC3-4C7C-933C-9478576A9307}" type="slidenum">
              <a:rPr lang="bg-BG" smtClean="0">
                <a:solidFill>
                  <a:srgbClr val="000000"/>
                </a:solidFill>
              </a:rPr>
              <a:pPr>
                <a:defRPr/>
              </a:pPr>
              <a:t>‹#›</a:t>
            </a:fld>
            <a:endParaRPr lang="bg-BG">
              <a:solidFill>
                <a:srgbClr val="000000"/>
              </a:solidFill>
            </a:endParaRPr>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endParaRPr lang="bg-BG">
              <a:solidFill>
                <a:srgbClr val="000000"/>
              </a:solidFill>
            </a:endParaRPr>
          </a:p>
        </p:txBody>
      </p:sp>
      <p:sp>
        <p:nvSpPr>
          <p:cNvPr id="5" name="Footer Placeholder 4"/>
          <p:cNvSpPr>
            <a:spLocks noGrp="1"/>
          </p:cNvSpPr>
          <p:nvPr>
            <p:ph type="ftr" sz="quarter" idx="11"/>
          </p:nvPr>
        </p:nvSpPr>
        <p:spPr/>
        <p:txBody>
          <a:bodyPr/>
          <a:lstStyle>
            <a:extLst/>
          </a:lstStyle>
          <a:p>
            <a:pPr>
              <a:defRPr/>
            </a:pPr>
            <a:endParaRPr lang="bg-BG">
              <a:solidFill>
                <a:srgbClr val="000000"/>
              </a:solidFill>
            </a:endParaRPr>
          </a:p>
        </p:txBody>
      </p:sp>
      <p:sp>
        <p:nvSpPr>
          <p:cNvPr id="6" name="Slide Number Placeholder 5"/>
          <p:cNvSpPr>
            <a:spLocks noGrp="1"/>
          </p:cNvSpPr>
          <p:nvPr>
            <p:ph type="sldNum" sz="quarter" idx="12"/>
          </p:nvPr>
        </p:nvSpPr>
        <p:spPr/>
        <p:txBody>
          <a:bodyPr/>
          <a:lstStyle>
            <a:extLst/>
          </a:lstStyle>
          <a:p>
            <a:pPr>
              <a:defRPr/>
            </a:pPr>
            <a:fld id="{4F85CC65-274B-48FF-A676-79A00B171839}" type="slidenum">
              <a:rPr lang="bg-BG" smtClean="0">
                <a:solidFill>
                  <a:srgbClr val="000000"/>
                </a:solidFill>
              </a:rPr>
              <a:pPr>
                <a:defRPr/>
              </a:pPr>
              <a:t>‹#›</a:t>
            </a:fld>
            <a:endParaRPr lang="bg-BG">
              <a:solidFill>
                <a:srgbClr val="000000"/>
              </a:solidFill>
            </a:endParaRPr>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endParaRPr lang="bg-BG">
              <a:solidFill>
                <a:srgbClr val="000000"/>
              </a:solidFill>
            </a:endParaRPr>
          </a:p>
        </p:txBody>
      </p:sp>
      <p:sp>
        <p:nvSpPr>
          <p:cNvPr id="5" name="Footer Placeholder 4"/>
          <p:cNvSpPr>
            <a:spLocks noGrp="1"/>
          </p:cNvSpPr>
          <p:nvPr>
            <p:ph type="ftr" sz="quarter" idx="11"/>
          </p:nvPr>
        </p:nvSpPr>
        <p:spPr/>
        <p:txBody>
          <a:bodyPr/>
          <a:lstStyle>
            <a:extLst/>
          </a:lstStyle>
          <a:p>
            <a:pPr>
              <a:defRPr/>
            </a:pPr>
            <a:endParaRPr lang="bg-BG">
              <a:solidFill>
                <a:srgbClr val="000000"/>
              </a:solidFill>
            </a:endParaRPr>
          </a:p>
        </p:txBody>
      </p:sp>
      <p:sp>
        <p:nvSpPr>
          <p:cNvPr id="6" name="Slide Number Placeholder 5"/>
          <p:cNvSpPr>
            <a:spLocks noGrp="1"/>
          </p:cNvSpPr>
          <p:nvPr>
            <p:ph type="sldNum" sz="quarter" idx="12"/>
          </p:nvPr>
        </p:nvSpPr>
        <p:spPr/>
        <p:txBody>
          <a:bodyPr/>
          <a:lstStyle>
            <a:extLst/>
          </a:lstStyle>
          <a:p>
            <a:pPr>
              <a:defRPr/>
            </a:pPr>
            <a:fld id="{5CCEA11A-6B93-4BDB-A127-4670D014A7AE}" type="slidenum">
              <a:rPr lang="bg-BG" smtClean="0">
                <a:solidFill>
                  <a:srgbClr val="000000"/>
                </a:solidFill>
              </a:rPr>
              <a:pPr>
                <a:defRPr/>
              </a:pPr>
              <a:t>‹#›</a:t>
            </a:fld>
            <a:endParaRPr lang="bg-BG">
              <a:solidFill>
                <a:srgbClr val="000000"/>
              </a:solidFill>
            </a:endParaRPr>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endParaRPr lang="bg-BG">
              <a:solidFill>
                <a:srgbClr val="000000"/>
              </a:solidFill>
            </a:endParaRPr>
          </a:p>
        </p:txBody>
      </p:sp>
      <p:sp>
        <p:nvSpPr>
          <p:cNvPr id="5" name="Footer Placeholder 4"/>
          <p:cNvSpPr>
            <a:spLocks noGrp="1"/>
          </p:cNvSpPr>
          <p:nvPr>
            <p:ph type="ftr" sz="quarter" idx="11"/>
          </p:nvPr>
        </p:nvSpPr>
        <p:spPr/>
        <p:txBody>
          <a:bodyPr/>
          <a:lstStyle>
            <a:extLst/>
          </a:lstStyle>
          <a:p>
            <a:pPr>
              <a:defRPr/>
            </a:pPr>
            <a:endParaRPr lang="bg-BG">
              <a:solidFill>
                <a:srgbClr val="000000"/>
              </a:solidFill>
            </a:endParaRPr>
          </a:p>
        </p:txBody>
      </p:sp>
      <p:sp>
        <p:nvSpPr>
          <p:cNvPr id="6" name="Slide Number Placeholder 5"/>
          <p:cNvSpPr>
            <a:spLocks noGrp="1"/>
          </p:cNvSpPr>
          <p:nvPr>
            <p:ph type="sldNum" sz="quarter" idx="12"/>
          </p:nvPr>
        </p:nvSpPr>
        <p:spPr/>
        <p:txBody>
          <a:bodyPr/>
          <a:lstStyle>
            <a:extLst/>
          </a:lstStyle>
          <a:p>
            <a:pPr>
              <a:defRPr/>
            </a:pPr>
            <a:fld id="{5CD1A774-2575-4D98-AA76-1C6D5EAA728E}" type="slidenum">
              <a:rPr lang="bg-BG" smtClean="0">
                <a:solidFill>
                  <a:srgbClr val="000000"/>
                </a:solidFill>
              </a:rPr>
              <a:pPr>
                <a:defRPr/>
              </a:pPr>
              <a:t>‹#›</a:t>
            </a:fld>
            <a:endParaRPr lang="bg-BG">
              <a:solidFill>
                <a:srgbClr val="000000"/>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pPr>
              <a:defRPr/>
            </a:pPr>
            <a:endParaRPr lang="bg-BG">
              <a:solidFill>
                <a:srgbClr val="000000"/>
              </a:solidFill>
            </a:endParaRPr>
          </a:p>
        </p:txBody>
      </p:sp>
      <p:sp>
        <p:nvSpPr>
          <p:cNvPr id="5" name="Footer Placeholder 4"/>
          <p:cNvSpPr>
            <a:spLocks noGrp="1"/>
          </p:cNvSpPr>
          <p:nvPr>
            <p:ph type="ftr" sz="quarter" idx="11"/>
          </p:nvPr>
        </p:nvSpPr>
        <p:spPr/>
        <p:txBody>
          <a:bodyPr/>
          <a:lstStyle>
            <a:extLst/>
          </a:lstStyle>
          <a:p>
            <a:pPr>
              <a:defRPr/>
            </a:pPr>
            <a:endParaRPr lang="bg-BG">
              <a:solidFill>
                <a:srgbClr val="000000"/>
              </a:solidFill>
            </a:endParaRPr>
          </a:p>
        </p:txBody>
      </p:sp>
      <p:sp>
        <p:nvSpPr>
          <p:cNvPr id="6" name="Slide Number Placeholder 5"/>
          <p:cNvSpPr>
            <a:spLocks noGrp="1"/>
          </p:cNvSpPr>
          <p:nvPr>
            <p:ph type="sldNum" sz="quarter" idx="12"/>
          </p:nvPr>
        </p:nvSpPr>
        <p:spPr/>
        <p:txBody>
          <a:bodyPr/>
          <a:lstStyle>
            <a:extLst/>
          </a:lstStyle>
          <a:p>
            <a:pPr>
              <a:defRPr/>
            </a:pPr>
            <a:fld id="{AE23CF6A-FFC0-4BD7-9E8C-A90B2E59CB82}" type="slidenum">
              <a:rPr lang="bg-BG" smtClean="0">
                <a:solidFill>
                  <a:srgbClr val="000000"/>
                </a:solidFill>
              </a:rPr>
              <a:pPr>
                <a:defRPr/>
              </a:pPr>
              <a:t>‹#›</a:t>
            </a:fld>
            <a:endParaRPr lang="bg-BG">
              <a:solidFill>
                <a:srgbClr val="000000"/>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endParaRPr lang="bg-BG">
              <a:solidFill>
                <a:srgbClr val="000000"/>
              </a:solidFill>
            </a:endParaRPr>
          </a:p>
        </p:txBody>
      </p:sp>
      <p:sp>
        <p:nvSpPr>
          <p:cNvPr id="6" name="Footer Placeholder 5"/>
          <p:cNvSpPr>
            <a:spLocks noGrp="1"/>
          </p:cNvSpPr>
          <p:nvPr>
            <p:ph type="ftr" sz="quarter" idx="11"/>
          </p:nvPr>
        </p:nvSpPr>
        <p:spPr/>
        <p:txBody>
          <a:bodyPr/>
          <a:lstStyle>
            <a:extLst/>
          </a:lstStyle>
          <a:p>
            <a:pPr>
              <a:defRPr/>
            </a:pPr>
            <a:endParaRPr lang="bg-BG">
              <a:solidFill>
                <a:srgbClr val="000000"/>
              </a:solidFill>
            </a:endParaRPr>
          </a:p>
        </p:txBody>
      </p:sp>
      <p:sp>
        <p:nvSpPr>
          <p:cNvPr id="7" name="Slide Number Placeholder 6"/>
          <p:cNvSpPr>
            <a:spLocks noGrp="1"/>
          </p:cNvSpPr>
          <p:nvPr>
            <p:ph type="sldNum" sz="quarter" idx="12"/>
          </p:nvPr>
        </p:nvSpPr>
        <p:spPr/>
        <p:txBody>
          <a:bodyPr/>
          <a:lstStyle>
            <a:extLst/>
          </a:lstStyle>
          <a:p>
            <a:pPr>
              <a:defRPr/>
            </a:pPr>
            <a:fld id="{9FE42B14-9B9B-4427-A7E6-F8AAEC682687}" type="slidenum">
              <a:rPr lang="bg-BG" smtClean="0">
                <a:solidFill>
                  <a:srgbClr val="000000"/>
                </a:solidFill>
              </a:rPr>
              <a:pPr>
                <a:defRPr/>
              </a:pPr>
              <a:t>‹#›</a:t>
            </a:fld>
            <a:endParaRPr lang="bg-BG">
              <a:solidFill>
                <a:srgbClr val="000000"/>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endParaRPr lang="bg-BG">
              <a:solidFill>
                <a:srgbClr val="000000"/>
              </a:solidFill>
            </a:endParaRPr>
          </a:p>
        </p:txBody>
      </p:sp>
      <p:sp>
        <p:nvSpPr>
          <p:cNvPr id="8" name="Footer Placeholder 7"/>
          <p:cNvSpPr>
            <a:spLocks noGrp="1"/>
          </p:cNvSpPr>
          <p:nvPr>
            <p:ph type="ftr" sz="quarter" idx="11"/>
          </p:nvPr>
        </p:nvSpPr>
        <p:spPr/>
        <p:txBody>
          <a:bodyPr/>
          <a:lstStyle>
            <a:extLst/>
          </a:lstStyle>
          <a:p>
            <a:pPr>
              <a:defRPr/>
            </a:pPr>
            <a:endParaRPr lang="bg-BG">
              <a:solidFill>
                <a:srgbClr val="000000"/>
              </a:solidFill>
            </a:endParaRPr>
          </a:p>
        </p:txBody>
      </p:sp>
      <p:sp>
        <p:nvSpPr>
          <p:cNvPr id="9" name="Slide Number Placeholder 8"/>
          <p:cNvSpPr>
            <a:spLocks noGrp="1"/>
          </p:cNvSpPr>
          <p:nvPr>
            <p:ph type="sldNum" sz="quarter" idx="12"/>
          </p:nvPr>
        </p:nvSpPr>
        <p:spPr/>
        <p:txBody>
          <a:bodyPr/>
          <a:lstStyle>
            <a:extLst/>
          </a:lstStyle>
          <a:p>
            <a:pPr>
              <a:defRPr/>
            </a:pPr>
            <a:fld id="{92B2BE42-24D0-46FC-9432-E6280FF23A3B}" type="slidenum">
              <a:rPr lang="bg-BG" smtClean="0">
                <a:solidFill>
                  <a:srgbClr val="000000"/>
                </a:solidFill>
              </a:rPr>
              <a:pPr>
                <a:defRPr/>
              </a:pPr>
              <a:t>‹#›</a:t>
            </a:fld>
            <a:endParaRPr lang="bg-BG">
              <a:solidFill>
                <a:srgbClr val="000000"/>
              </a:solidFill>
            </a:endParaRPr>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pPr>
              <a:defRPr/>
            </a:pPr>
            <a:endParaRPr lang="bg-BG">
              <a:solidFill>
                <a:srgbClr val="000000"/>
              </a:solidFill>
            </a:endParaRPr>
          </a:p>
        </p:txBody>
      </p:sp>
      <p:sp>
        <p:nvSpPr>
          <p:cNvPr id="4" name="Footer Placeholder 3"/>
          <p:cNvSpPr>
            <a:spLocks noGrp="1"/>
          </p:cNvSpPr>
          <p:nvPr>
            <p:ph type="ftr" sz="quarter" idx="11"/>
          </p:nvPr>
        </p:nvSpPr>
        <p:spPr/>
        <p:txBody>
          <a:bodyPr/>
          <a:lstStyle>
            <a:extLst/>
          </a:lstStyle>
          <a:p>
            <a:pPr>
              <a:defRPr/>
            </a:pPr>
            <a:endParaRPr lang="bg-BG">
              <a:solidFill>
                <a:srgbClr val="000000"/>
              </a:solidFill>
            </a:endParaRPr>
          </a:p>
        </p:txBody>
      </p:sp>
      <p:sp>
        <p:nvSpPr>
          <p:cNvPr id="5" name="Slide Number Placeholder 4"/>
          <p:cNvSpPr>
            <a:spLocks noGrp="1"/>
          </p:cNvSpPr>
          <p:nvPr>
            <p:ph type="sldNum" sz="quarter" idx="12"/>
          </p:nvPr>
        </p:nvSpPr>
        <p:spPr/>
        <p:txBody>
          <a:bodyPr/>
          <a:lstStyle>
            <a:extLst/>
          </a:lstStyle>
          <a:p>
            <a:pPr>
              <a:defRPr/>
            </a:pPr>
            <a:fld id="{BB6B0D57-5318-4D76-B917-F142AC413F96}" type="slidenum">
              <a:rPr lang="bg-BG" smtClean="0">
                <a:solidFill>
                  <a:srgbClr val="000000"/>
                </a:solidFill>
              </a:rPr>
              <a:pPr>
                <a:defRPr/>
              </a:pPr>
              <a:t>‹#›</a:t>
            </a:fld>
            <a:endParaRPr lang="bg-BG">
              <a:solidFill>
                <a:srgbClr val="000000"/>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pPr>
              <a:defRPr/>
            </a:pPr>
            <a:endParaRPr lang="bg-BG">
              <a:solidFill>
                <a:srgbClr val="000000"/>
              </a:solidFill>
            </a:endParaRPr>
          </a:p>
        </p:txBody>
      </p:sp>
      <p:sp>
        <p:nvSpPr>
          <p:cNvPr id="3" name="Footer Placeholder 2"/>
          <p:cNvSpPr>
            <a:spLocks noGrp="1"/>
          </p:cNvSpPr>
          <p:nvPr>
            <p:ph type="ftr" sz="quarter" idx="11"/>
          </p:nvPr>
        </p:nvSpPr>
        <p:spPr/>
        <p:txBody>
          <a:bodyPr/>
          <a:lstStyle>
            <a:extLst/>
          </a:lstStyle>
          <a:p>
            <a:pPr>
              <a:defRPr/>
            </a:pPr>
            <a:endParaRPr lang="bg-BG">
              <a:solidFill>
                <a:srgbClr val="000000"/>
              </a:solidFill>
            </a:endParaRPr>
          </a:p>
        </p:txBody>
      </p:sp>
      <p:sp>
        <p:nvSpPr>
          <p:cNvPr id="4" name="Slide Number Placeholder 3"/>
          <p:cNvSpPr>
            <a:spLocks noGrp="1"/>
          </p:cNvSpPr>
          <p:nvPr>
            <p:ph type="sldNum" sz="quarter" idx="12"/>
          </p:nvPr>
        </p:nvSpPr>
        <p:spPr/>
        <p:txBody>
          <a:bodyPr/>
          <a:lstStyle>
            <a:extLst/>
          </a:lstStyle>
          <a:p>
            <a:pPr>
              <a:defRPr/>
            </a:pPr>
            <a:fld id="{96E22F84-BD7C-4B03-9B16-4534830411C1}" type="slidenum">
              <a:rPr lang="bg-BG" smtClean="0">
                <a:solidFill>
                  <a:srgbClr val="000000"/>
                </a:solidFill>
              </a:rPr>
              <a:pPr>
                <a:defRPr/>
              </a:pPr>
              <a:t>‹#›</a:t>
            </a:fld>
            <a:endParaRPr lang="bg-BG">
              <a:solidFill>
                <a:srgbClr val="000000"/>
              </a:solidFill>
            </a:endParaRPr>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pPr>
              <a:defRPr/>
            </a:pPr>
            <a:endParaRPr lang="bg-BG">
              <a:solidFill>
                <a:srgbClr val="000000"/>
              </a:solidFill>
            </a:endParaRPr>
          </a:p>
        </p:txBody>
      </p:sp>
      <p:sp>
        <p:nvSpPr>
          <p:cNvPr id="6" name="Footer Placeholder 5"/>
          <p:cNvSpPr>
            <a:spLocks noGrp="1"/>
          </p:cNvSpPr>
          <p:nvPr>
            <p:ph type="ftr" sz="quarter" idx="11"/>
          </p:nvPr>
        </p:nvSpPr>
        <p:spPr/>
        <p:txBody>
          <a:bodyPr/>
          <a:lstStyle>
            <a:extLst/>
          </a:lstStyle>
          <a:p>
            <a:pPr>
              <a:defRPr/>
            </a:pPr>
            <a:endParaRPr lang="bg-BG">
              <a:solidFill>
                <a:srgbClr val="000000"/>
              </a:solidFill>
            </a:endParaRPr>
          </a:p>
        </p:txBody>
      </p:sp>
      <p:sp>
        <p:nvSpPr>
          <p:cNvPr id="7" name="Slide Number Placeholder 6"/>
          <p:cNvSpPr>
            <a:spLocks noGrp="1"/>
          </p:cNvSpPr>
          <p:nvPr>
            <p:ph type="sldNum" sz="quarter" idx="12"/>
          </p:nvPr>
        </p:nvSpPr>
        <p:spPr/>
        <p:txBody>
          <a:bodyPr/>
          <a:lstStyle>
            <a:extLst/>
          </a:lstStyle>
          <a:p>
            <a:pPr>
              <a:defRPr/>
            </a:pPr>
            <a:fld id="{1F3CBD36-8A45-419B-A2C5-197D426E76B9}" type="slidenum">
              <a:rPr lang="bg-BG" smtClean="0">
                <a:solidFill>
                  <a:srgbClr val="000000"/>
                </a:solidFill>
              </a:rPr>
              <a:pPr>
                <a:defRPr/>
              </a:pPr>
              <a:t>‹#›</a:t>
            </a:fld>
            <a:endParaRPr lang="bg-BG">
              <a:solidFill>
                <a:srgbClr val="000000"/>
              </a:solidFill>
            </a:endParaRPr>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a:defRPr/>
            </a:pPr>
            <a:endParaRPr lang="bg-BG">
              <a:solidFill>
                <a:srgbClr val="000000"/>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a:defRPr/>
            </a:pPr>
            <a:endParaRPr lang="bg-BG">
              <a:solidFill>
                <a:srgbClr val="000000"/>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a:defRPr/>
            </a:pPr>
            <a:fld id="{CD9E8A92-AA85-4C4A-97F6-6D7A1FFDBD74}" type="slidenum">
              <a:rPr lang="bg-BG" smtClean="0">
                <a:solidFill>
                  <a:srgbClr val="000000"/>
                </a:solidFill>
              </a:rPr>
              <a:pPr>
                <a:defRPr/>
              </a:pPr>
              <a:t>‹#›</a:t>
            </a:fld>
            <a:endParaRPr lang="bg-BG">
              <a:solidFill>
                <a:srgbClr val="000000"/>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fontAlgn="base">
              <a:spcBef>
                <a:spcPct val="0"/>
              </a:spcBef>
              <a:spcAft>
                <a:spcPct val="0"/>
              </a:spcAft>
              <a:defRPr/>
            </a:pPr>
            <a:endParaRPr lang="bg-BG">
              <a:solidFill>
                <a:srgbClr val="000000"/>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fontAlgn="base">
              <a:spcBef>
                <a:spcPct val="0"/>
              </a:spcBef>
              <a:spcAft>
                <a:spcPct val="0"/>
              </a:spcAft>
              <a:defRPr/>
            </a:pPr>
            <a:endParaRPr lang="bg-BG">
              <a:solidFill>
                <a:srgbClr val="000000"/>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fontAlgn="base">
              <a:spcBef>
                <a:spcPct val="0"/>
              </a:spcBef>
              <a:spcAft>
                <a:spcPct val="0"/>
              </a:spcAft>
              <a:defRPr/>
            </a:pPr>
            <a:fld id="{E72A1D47-4E5E-4A42-8376-FE560FA17345}" type="slidenum">
              <a:rPr lang="bg-BG" smtClean="0">
                <a:solidFill>
                  <a:srgbClr val="000000"/>
                </a:solidFill>
              </a:rPr>
              <a:pPr fontAlgn="base">
                <a:spcBef>
                  <a:spcPct val="0"/>
                </a:spcBef>
                <a:spcAft>
                  <a:spcPct val="0"/>
                </a:spcAft>
                <a:defRPr/>
              </a:pPr>
              <a:t>‹#›</a:t>
            </a:fld>
            <a:endParaRPr lang="bg-BG">
              <a:solidFill>
                <a:srgbClr val="000000"/>
              </a:solidFill>
            </a:endParaRPr>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ransition>
    <p:fade/>
  </p:transition>
  <p:timing>
    <p:tnLst>
      <p:par>
        <p:cTn id="1" dur="indefinite" restart="never" nodeType="tmRoot"/>
      </p:par>
    </p:tnLst>
  </p:timing>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bg-BG" dirty="0" smtClean="0">
                <a:latin typeface="Arial" panose="020B0604020202020204" pitchFamily="34" charset="0"/>
                <a:cs typeface="Arial" panose="020B0604020202020204" pitchFamily="34" charset="0"/>
              </a:rPr>
              <a:t>Водено от общностите местно развитие</a:t>
            </a:r>
            <a:endParaRPr lang="en-US"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899592" y="3886200"/>
            <a:ext cx="7128792" cy="2279104"/>
          </a:xfrm>
        </p:spPr>
        <p:txBody>
          <a:bodyPr>
            <a:normAutofit fontScale="92500" lnSpcReduction="20000"/>
          </a:bodyPr>
          <a:lstStyle/>
          <a:p>
            <a:r>
              <a:rPr lang="bg-BG" dirty="0" smtClean="0">
                <a:latin typeface="Arial" panose="020B0604020202020204" pitchFamily="34" charset="0"/>
                <a:cs typeface="Arial" panose="020B0604020202020204" pitchFamily="34" charset="0"/>
              </a:rPr>
              <a:t>Гр. София</a:t>
            </a:r>
          </a:p>
          <a:p>
            <a:r>
              <a:rPr lang="bg-BG" dirty="0" smtClean="0">
                <a:latin typeface="Arial" panose="020B0604020202020204" pitchFamily="34" charset="0"/>
                <a:cs typeface="Arial" panose="020B0604020202020204" pitchFamily="34" charset="0"/>
              </a:rPr>
              <a:t>27.02.2015 г.</a:t>
            </a:r>
          </a:p>
          <a:p>
            <a:endParaRPr lang="bg-BG" dirty="0">
              <a:latin typeface="Arial" panose="020B0604020202020204" pitchFamily="34" charset="0"/>
              <a:cs typeface="Arial" panose="020B0604020202020204" pitchFamily="34" charset="0"/>
            </a:endParaRPr>
          </a:p>
          <a:p>
            <a:endParaRPr lang="bg-BG" dirty="0" smtClean="0">
              <a:latin typeface="Arial" panose="020B0604020202020204" pitchFamily="34" charset="0"/>
              <a:cs typeface="Arial" panose="020B0604020202020204" pitchFamily="34" charset="0"/>
            </a:endParaRPr>
          </a:p>
          <a:p>
            <a:endParaRPr lang="bg-BG" dirty="0">
              <a:latin typeface="Arial" panose="020B0604020202020204" pitchFamily="34" charset="0"/>
              <a:cs typeface="Arial" panose="020B0604020202020204" pitchFamily="34" charset="0"/>
            </a:endParaRPr>
          </a:p>
          <a:p>
            <a:r>
              <a:rPr lang="bg-BG" dirty="0" smtClean="0">
                <a:latin typeface="Arial" panose="020B0604020202020204" pitchFamily="34" charset="0"/>
                <a:cs typeface="Arial" panose="020B0604020202020204" pitchFamily="34" charset="0"/>
              </a:rPr>
              <a:t>Министерство на земеделието и храните</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8598D704-EEC3-4C7C-933C-9478576A9307}" type="slidenum">
              <a:rPr lang="bg-BG" smtClean="0">
                <a:solidFill>
                  <a:srgbClr val="000000"/>
                </a:solidFill>
              </a:rPr>
              <a:pPr>
                <a:defRPr/>
              </a:pPr>
              <a:t>1</a:t>
            </a:fld>
            <a:endParaRPr lang="bg-BG">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1" y="476673"/>
            <a:ext cx="3816423" cy="1284991"/>
          </a:xfrm>
          <a:prstGeom prst="rect">
            <a:avLst/>
          </a:prstGeom>
        </p:spPr>
      </p:pic>
    </p:spTree>
    <p:extLst>
      <p:ext uri="{BB962C8B-B14F-4D97-AF65-F5344CB8AC3E}">
        <p14:creationId xmlns:p14="http://schemas.microsoft.com/office/powerpoint/2010/main" val="258466803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bg-BG" sz="1800" b="1" dirty="0"/>
              <a:t> </a:t>
            </a:r>
            <a:endParaRPr lang="bg-BG" sz="1800" dirty="0"/>
          </a:p>
          <a:p>
            <a:pPr marL="0" lvl="0" indent="0">
              <a:buNone/>
            </a:pPr>
            <a:endParaRPr lang="bg-BG" sz="1800" dirty="0"/>
          </a:p>
        </p:txBody>
      </p:sp>
      <p:sp>
        <p:nvSpPr>
          <p:cNvPr id="5" name="Slide Number Placeholder 4"/>
          <p:cNvSpPr>
            <a:spLocks noGrp="1"/>
          </p:cNvSpPr>
          <p:nvPr>
            <p:ph type="sldNum" sz="quarter" idx="12"/>
          </p:nvPr>
        </p:nvSpPr>
        <p:spPr/>
        <p:txBody>
          <a:bodyPr/>
          <a:lstStyle/>
          <a:p>
            <a:pPr>
              <a:defRPr/>
            </a:pPr>
            <a:fld id="{5CD1A774-2575-4D98-AA76-1C6D5EAA728E}" type="slidenum">
              <a:rPr lang="bg-BG" smtClean="0">
                <a:solidFill>
                  <a:srgbClr val="000000"/>
                </a:solidFill>
              </a:rPr>
              <a:pPr>
                <a:defRPr/>
              </a:pPr>
              <a:t>10</a:t>
            </a:fld>
            <a:endParaRPr lang="bg-BG">
              <a:solidFill>
                <a:srgbClr val="000000"/>
              </a:solidFill>
            </a:endParaRPr>
          </a:p>
        </p:txBody>
      </p:sp>
      <p:sp>
        <p:nvSpPr>
          <p:cNvPr id="2" name="Title 1"/>
          <p:cNvSpPr>
            <a:spLocks noGrp="1"/>
          </p:cNvSpPr>
          <p:nvPr>
            <p:ph type="title"/>
          </p:nvPr>
        </p:nvSpPr>
        <p:spPr>
          <a:xfrm>
            <a:off x="611560" y="392983"/>
            <a:ext cx="8229600" cy="1143000"/>
          </a:xfrm>
        </p:spPr>
        <p:txBody>
          <a:bodyPr>
            <a:normAutofit/>
          </a:bodyPr>
          <a:lstStyle/>
          <a:p>
            <a:r>
              <a:rPr lang="bg-BG" sz="2400" dirty="0" smtClean="0">
                <a:effectLst/>
                <a:latin typeface="Arial" panose="020B0604020202020204" pitchFamily="34" charset="0"/>
                <a:cs typeface="Arial" panose="020B0604020202020204" pitchFamily="34" charset="0"/>
              </a:rPr>
              <a:t>Териториален обхват</a:t>
            </a:r>
            <a:endParaRPr lang="en-US" sz="2400" dirty="0">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7" y="44624"/>
            <a:ext cx="2304255" cy="775843"/>
          </a:xfrm>
          <a:prstGeom prst="rect">
            <a:avLst/>
          </a:prstGeom>
        </p:spPr>
      </p:pic>
      <p:sp>
        <p:nvSpPr>
          <p:cNvPr id="6" name="TextBox 5"/>
          <p:cNvSpPr txBox="1"/>
          <p:nvPr/>
        </p:nvSpPr>
        <p:spPr>
          <a:xfrm>
            <a:off x="755576" y="1484784"/>
            <a:ext cx="7920880" cy="3970318"/>
          </a:xfrm>
          <a:prstGeom prst="rect">
            <a:avLst/>
          </a:prstGeom>
          <a:noFill/>
        </p:spPr>
        <p:txBody>
          <a:bodyPr wrap="square" rtlCol="0">
            <a:spAutoFit/>
          </a:bodyPr>
          <a:lstStyle/>
          <a:p>
            <a:pPr lvl="0">
              <a:spcBef>
                <a:spcPct val="20000"/>
              </a:spcBef>
            </a:pPr>
            <a:r>
              <a:rPr lang="bg-BG" b="1" dirty="0" smtClean="0">
                <a:solidFill>
                  <a:prstClr val="black"/>
                </a:solidFill>
                <a:latin typeface="Arial" panose="020B0604020202020204" pitchFamily="34" charset="0"/>
                <a:cs typeface="Arial" panose="020B0604020202020204" pitchFamily="34" charset="0"/>
              </a:rPr>
              <a:t>Гранични територии - </a:t>
            </a:r>
            <a:r>
              <a:rPr lang="bg-BG" dirty="0" smtClean="0">
                <a:solidFill>
                  <a:prstClr val="black"/>
                </a:solidFill>
                <a:latin typeface="Arial" panose="020B0604020202020204" pitchFamily="34" charset="0"/>
                <a:cs typeface="Arial" panose="020B0604020202020204" pitchFamily="34" charset="0"/>
              </a:rPr>
              <a:t>периферни </a:t>
            </a:r>
            <a:r>
              <a:rPr lang="bg-BG" dirty="0">
                <a:solidFill>
                  <a:prstClr val="black"/>
                </a:solidFill>
                <a:latin typeface="Arial" panose="020B0604020202020204" pitchFamily="34" charset="0"/>
                <a:cs typeface="Arial" panose="020B0604020202020204" pitchFamily="34" charset="0"/>
              </a:rPr>
              <a:t>общини със сухоземна граница, повечето от които са и </a:t>
            </a:r>
            <a:r>
              <a:rPr lang="bg-BG" dirty="0" smtClean="0">
                <a:solidFill>
                  <a:prstClr val="black"/>
                </a:solidFill>
                <a:latin typeface="Arial" panose="020B0604020202020204" pitchFamily="34" charset="0"/>
                <a:cs typeface="Arial" panose="020B0604020202020204" pitchFamily="34" charset="0"/>
              </a:rPr>
              <a:t>планински</a:t>
            </a:r>
            <a:endParaRPr lang="bg-BG" dirty="0">
              <a:solidFill>
                <a:prstClr val="black"/>
              </a:solidFill>
              <a:latin typeface="Arial" panose="020B0604020202020204" pitchFamily="34" charset="0"/>
              <a:cs typeface="Arial" panose="020B0604020202020204" pitchFamily="34" charset="0"/>
            </a:endParaRPr>
          </a:p>
          <a:p>
            <a:endParaRPr lang="bg-BG" dirty="0" smtClean="0"/>
          </a:p>
          <a:p>
            <a:endParaRPr lang="bg-BG" dirty="0" smtClean="0"/>
          </a:p>
          <a:p>
            <a:endParaRPr lang="bg-BG" dirty="0" smtClean="0"/>
          </a:p>
          <a:p>
            <a:endParaRPr lang="bg-BG" dirty="0" smtClean="0"/>
          </a:p>
          <a:p>
            <a:endParaRPr lang="bg-BG" dirty="0"/>
          </a:p>
          <a:p>
            <a:endParaRPr lang="bg-BG" dirty="0" smtClean="0"/>
          </a:p>
          <a:p>
            <a:endParaRPr lang="bg-BG" dirty="0"/>
          </a:p>
          <a:p>
            <a:endParaRPr lang="bg-BG" dirty="0" smtClean="0"/>
          </a:p>
          <a:p>
            <a:endParaRPr lang="bg-BG" dirty="0"/>
          </a:p>
          <a:p>
            <a:endParaRPr lang="bg-BG" dirty="0" smtClean="0"/>
          </a:p>
          <a:p>
            <a:endParaRPr lang="bg-BG" dirty="0"/>
          </a:p>
          <a:p>
            <a:endParaRPr lang="bg-BG"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3562" y="2204864"/>
            <a:ext cx="5746750" cy="423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8264819"/>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bg-BG" sz="1800" b="1" dirty="0"/>
              <a:t> </a:t>
            </a:r>
            <a:endParaRPr lang="bg-BG" sz="1800" dirty="0"/>
          </a:p>
          <a:p>
            <a:pPr marL="0" lvl="0" indent="0">
              <a:buNone/>
            </a:pPr>
            <a:endParaRPr lang="bg-BG" sz="1800" dirty="0"/>
          </a:p>
        </p:txBody>
      </p:sp>
      <p:sp>
        <p:nvSpPr>
          <p:cNvPr id="5" name="Slide Number Placeholder 4"/>
          <p:cNvSpPr>
            <a:spLocks noGrp="1"/>
          </p:cNvSpPr>
          <p:nvPr>
            <p:ph type="sldNum" sz="quarter" idx="12"/>
          </p:nvPr>
        </p:nvSpPr>
        <p:spPr/>
        <p:txBody>
          <a:bodyPr/>
          <a:lstStyle/>
          <a:p>
            <a:pPr>
              <a:defRPr/>
            </a:pPr>
            <a:fld id="{5CD1A774-2575-4D98-AA76-1C6D5EAA728E}" type="slidenum">
              <a:rPr lang="bg-BG" smtClean="0">
                <a:solidFill>
                  <a:srgbClr val="000000"/>
                </a:solidFill>
              </a:rPr>
              <a:pPr>
                <a:defRPr/>
              </a:pPr>
              <a:t>11</a:t>
            </a:fld>
            <a:endParaRPr lang="bg-BG">
              <a:solidFill>
                <a:srgbClr val="000000"/>
              </a:solidFill>
            </a:endParaRPr>
          </a:p>
        </p:txBody>
      </p:sp>
      <p:sp>
        <p:nvSpPr>
          <p:cNvPr id="2" name="Title 1"/>
          <p:cNvSpPr>
            <a:spLocks noGrp="1"/>
          </p:cNvSpPr>
          <p:nvPr>
            <p:ph type="title"/>
          </p:nvPr>
        </p:nvSpPr>
        <p:spPr>
          <a:xfrm>
            <a:off x="611560" y="392983"/>
            <a:ext cx="8229600" cy="1143000"/>
          </a:xfrm>
        </p:spPr>
        <p:txBody>
          <a:bodyPr>
            <a:normAutofit/>
          </a:bodyPr>
          <a:lstStyle/>
          <a:p>
            <a:r>
              <a:rPr lang="bg-BG" sz="2400" dirty="0" smtClean="0">
                <a:effectLst/>
                <a:latin typeface="Arial" panose="020B0604020202020204" pitchFamily="34" charset="0"/>
                <a:cs typeface="Arial" panose="020B0604020202020204" pitchFamily="34" charset="0"/>
              </a:rPr>
              <a:t>Териториален обхват</a:t>
            </a:r>
            <a:endParaRPr lang="en-US" sz="2400" dirty="0">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9" y="44624"/>
            <a:ext cx="2304255" cy="775843"/>
          </a:xfrm>
          <a:prstGeom prst="rect">
            <a:avLst/>
          </a:prstGeom>
        </p:spPr>
      </p:pic>
      <p:sp>
        <p:nvSpPr>
          <p:cNvPr id="6" name="TextBox 5"/>
          <p:cNvSpPr txBox="1"/>
          <p:nvPr/>
        </p:nvSpPr>
        <p:spPr>
          <a:xfrm>
            <a:off x="683568" y="1484784"/>
            <a:ext cx="7992888" cy="3416320"/>
          </a:xfrm>
          <a:prstGeom prst="rect">
            <a:avLst/>
          </a:prstGeom>
          <a:noFill/>
        </p:spPr>
        <p:txBody>
          <a:bodyPr wrap="square" rtlCol="0">
            <a:spAutoFit/>
          </a:bodyPr>
          <a:lstStyle/>
          <a:p>
            <a:pPr lvl="0">
              <a:spcBef>
                <a:spcPct val="20000"/>
              </a:spcBef>
            </a:pPr>
            <a:r>
              <a:rPr lang="bg-BG" b="1" dirty="0" smtClean="0">
                <a:solidFill>
                  <a:prstClr val="black"/>
                </a:solidFill>
                <a:latin typeface="Arial" panose="020B0604020202020204" pitchFamily="34" charset="0"/>
                <a:cs typeface="Arial" panose="020B0604020202020204" pitchFamily="34" charset="0"/>
              </a:rPr>
              <a:t>Територии </a:t>
            </a:r>
            <a:r>
              <a:rPr lang="bg-BG" b="1" dirty="0">
                <a:solidFill>
                  <a:prstClr val="black"/>
                </a:solidFill>
                <a:latin typeface="Arial" panose="020B0604020202020204" pitchFamily="34" charset="0"/>
                <a:cs typeface="Arial" panose="020B0604020202020204" pitchFamily="34" charset="0"/>
              </a:rPr>
              <a:t>в риск </a:t>
            </a:r>
            <a:r>
              <a:rPr lang="bg-BG" b="1" dirty="0" smtClean="0">
                <a:solidFill>
                  <a:prstClr val="black"/>
                </a:solidFill>
                <a:latin typeface="Arial" panose="020B0604020202020204" pitchFamily="34" charset="0"/>
                <a:cs typeface="Arial" panose="020B0604020202020204" pitchFamily="34" charset="0"/>
              </a:rPr>
              <a:t>- </a:t>
            </a:r>
            <a:r>
              <a:rPr lang="bg-BG" dirty="0" smtClean="0">
                <a:solidFill>
                  <a:prstClr val="black"/>
                </a:solidFill>
                <a:latin typeface="Arial" panose="020B0604020202020204" pitchFamily="34" charset="0"/>
                <a:cs typeface="Arial" panose="020B0604020202020204" pitchFamily="34" charset="0"/>
              </a:rPr>
              <a:t>общини </a:t>
            </a:r>
            <a:r>
              <a:rPr lang="bg-BG" dirty="0">
                <a:solidFill>
                  <a:prstClr val="black"/>
                </a:solidFill>
                <a:latin typeface="Arial" panose="020B0604020202020204" pitchFamily="34" charset="0"/>
                <a:cs typeface="Arial" panose="020B0604020202020204" pitchFamily="34" charset="0"/>
              </a:rPr>
              <a:t>с критично намаляване на населението и икономическата </a:t>
            </a:r>
            <a:r>
              <a:rPr lang="bg-BG" dirty="0" smtClean="0">
                <a:solidFill>
                  <a:prstClr val="black"/>
                </a:solidFill>
                <a:latin typeface="Arial" panose="020B0604020202020204" pitchFamily="34" charset="0"/>
                <a:cs typeface="Arial" panose="020B0604020202020204" pitchFamily="34" charset="0"/>
              </a:rPr>
              <a:t>активност</a:t>
            </a:r>
            <a:endParaRPr lang="bg-BG" dirty="0" smtClean="0">
              <a:latin typeface="Arial" panose="020B0604020202020204" pitchFamily="34" charset="0"/>
              <a:cs typeface="Arial" panose="020B0604020202020204" pitchFamily="34" charset="0"/>
            </a:endParaRPr>
          </a:p>
          <a:p>
            <a:endParaRPr lang="bg-BG" dirty="0" smtClean="0"/>
          </a:p>
          <a:p>
            <a:endParaRPr lang="bg-BG" dirty="0" smtClean="0"/>
          </a:p>
          <a:p>
            <a:endParaRPr lang="bg-BG" dirty="0"/>
          </a:p>
          <a:p>
            <a:endParaRPr lang="bg-BG" dirty="0" smtClean="0"/>
          </a:p>
          <a:p>
            <a:endParaRPr lang="bg-BG" dirty="0"/>
          </a:p>
          <a:p>
            <a:endParaRPr lang="bg-BG" dirty="0" smtClean="0"/>
          </a:p>
          <a:p>
            <a:endParaRPr lang="bg-BG" dirty="0"/>
          </a:p>
          <a:p>
            <a:endParaRPr lang="bg-BG" dirty="0" smtClean="0"/>
          </a:p>
          <a:p>
            <a:endParaRPr lang="bg-BG" dirty="0"/>
          </a:p>
          <a:p>
            <a:endParaRPr lang="bg-BG"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3562" y="2132856"/>
            <a:ext cx="5746750" cy="423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451111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9" y="44624"/>
            <a:ext cx="2304255" cy="775843"/>
          </a:xfrm>
          <a:prstGeom prst="rect">
            <a:avLst/>
          </a:prstGeom>
        </p:spPr>
      </p:pic>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75656" y="1700809"/>
            <a:ext cx="6120679" cy="4392488"/>
          </a:xfrm>
        </p:spPr>
      </p:pic>
      <p:sp>
        <p:nvSpPr>
          <p:cNvPr id="3" name="Slide Number Placeholder 2"/>
          <p:cNvSpPr>
            <a:spLocks noGrp="1"/>
          </p:cNvSpPr>
          <p:nvPr>
            <p:ph type="sldNum" sz="quarter" idx="12"/>
          </p:nvPr>
        </p:nvSpPr>
        <p:spPr/>
        <p:txBody>
          <a:bodyPr/>
          <a:lstStyle/>
          <a:p>
            <a:pPr>
              <a:defRPr/>
            </a:pPr>
            <a:fld id="{5CD1A774-2575-4D98-AA76-1C6D5EAA728E}" type="slidenum">
              <a:rPr lang="bg-BG" smtClean="0">
                <a:solidFill>
                  <a:srgbClr val="000000"/>
                </a:solidFill>
              </a:rPr>
              <a:pPr>
                <a:defRPr/>
              </a:pPr>
              <a:t>12</a:t>
            </a:fld>
            <a:endParaRPr lang="bg-BG">
              <a:solidFill>
                <a:srgbClr val="000000"/>
              </a:solidFill>
            </a:endParaRPr>
          </a:p>
        </p:txBody>
      </p:sp>
      <p:sp>
        <p:nvSpPr>
          <p:cNvPr id="2" name="Title 1"/>
          <p:cNvSpPr>
            <a:spLocks noGrp="1"/>
          </p:cNvSpPr>
          <p:nvPr>
            <p:ph type="title"/>
          </p:nvPr>
        </p:nvSpPr>
        <p:spPr>
          <a:xfrm>
            <a:off x="683568" y="576561"/>
            <a:ext cx="7632848" cy="1143000"/>
          </a:xfrm>
        </p:spPr>
        <p:txBody>
          <a:bodyPr>
            <a:normAutofit fontScale="90000"/>
          </a:bodyPr>
          <a:lstStyle/>
          <a:p>
            <a:r>
              <a:rPr lang="bg-BG" sz="2700" dirty="0">
                <a:effectLst/>
                <a:latin typeface="Arial" panose="020B0604020202020204" pitchFamily="34" charset="0"/>
                <a:cs typeface="Arial" panose="020B0604020202020204" pitchFamily="34" charset="0"/>
              </a:rPr>
              <a:t>Териториален обхват </a:t>
            </a:r>
            <a:r>
              <a:rPr lang="bg-BG" sz="2400" dirty="0" smtClean="0">
                <a:effectLst/>
                <a:latin typeface="Arial" panose="020B0604020202020204" pitchFamily="34" charset="0"/>
                <a:cs typeface="Arial" panose="020B0604020202020204" pitchFamily="34" charset="0"/>
              </a:rPr>
              <a:t/>
            </a:r>
            <a:br>
              <a:rPr lang="bg-BG" sz="2400" dirty="0" smtClean="0">
                <a:effectLst/>
                <a:latin typeface="Arial" panose="020B0604020202020204" pitchFamily="34" charset="0"/>
                <a:cs typeface="Arial" panose="020B0604020202020204" pitchFamily="34" charset="0"/>
              </a:rPr>
            </a:br>
            <a:r>
              <a:rPr lang="bg-BG" sz="2800" dirty="0" smtClean="0">
                <a:latin typeface="Arial" panose="020B0604020202020204" pitchFamily="34" charset="0"/>
                <a:cs typeface="Arial" panose="020B0604020202020204" pitchFamily="34" charset="0"/>
              </a:rPr>
              <a:t/>
            </a:r>
            <a:br>
              <a:rPr lang="bg-BG" sz="2800" dirty="0" smtClean="0">
                <a:latin typeface="Arial" panose="020B0604020202020204" pitchFamily="34" charset="0"/>
                <a:cs typeface="Arial" panose="020B0604020202020204" pitchFamily="34" charset="0"/>
              </a:rPr>
            </a:br>
            <a:r>
              <a:rPr lang="bg-BG" sz="2200" dirty="0" smtClean="0">
                <a:solidFill>
                  <a:schemeClr val="tx1"/>
                </a:solidFill>
                <a:effectLst/>
                <a:latin typeface="Arial" panose="020B0604020202020204" pitchFamily="34" charset="0"/>
                <a:cs typeface="Arial" panose="020B0604020202020204" pitchFamily="34" charset="0"/>
              </a:rPr>
              <a:t>Територии за подпомагане ОПОС</a:t>
            </a:r>
            <a:endParaRPr lang="en-US" sz="2200" dirty="0">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289261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7" y="116632"/>
            <a:ext cx="2304255" cy="775843"/>
          </a:xfrm>
          <a:prstGeom prst="rect">
            <a:avLst/>
          </a:prstGeom>
        </p:spPr>
      </p:pic>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733904" y="2025071"/>
            <a:ext cx="5676191" cy="3438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pPr>
              <a:defRPr/>
            </a:pPr>
            <a:fld id="{5CD1A774-2575-4D98-AA76-1C6D5EAA728E}" type="slidenum">
              <a:rPr lang="bg-BG" smtClean="0">
                <a:solidFill>
                  <a:srgbClr val="000000"/>
                </a:solidFill>
              </a:rPr>
              <a:pPr>
                <a:defRPr/>
              </a:pPr>
              <a:t>13</a:t>
            </a:fld>
            <a:endParaRPr lang="bg-BG">
              <a:solidFill>
                <a:srgbClr val="000000"/>
              </a:solidFill>
            </a:endParaRPr>
          </a:p>
        </p:txBody>
      </p:sp>
      <p:sp>
        <p:nvSpPr>
          <p:cNvPr id="2" name="Title 1"/>
          <p:cNvSpPr>
            <a:spLocks noGrp="1"/>
          </p:cNvSpPr>
          <p:nvPr>
            <p:ph type="title"/>
          </p:nvPr>
        </p:nvSpPr>
        <p:spPr>
          <a:xfrm>
            <a:off x="467544" y="576560"/>
            <a:ext cx="8229600" cy="1412279"/>
          </a:xfrm>
        </p:spPr>
        <p:txBody>
          <a:bodyPr>
            <a:normAutofit/>
          </a:bodyPr>
          <a:lstStyle/>
          <a:p>
            <a:r>
              <a:rPr lang="bg-BG" sz="2400" dirty="0" smtClean="0">
                <a:effectLst/>
                <a:latin typeface="Arial" panose="020B0604020202020204" pitchFamily="34" charset="0"/>
                <a:cs typeface="Arial" panose="020B0604020202020204" pitchFamily="34" charset="0"/>
              </a:rPr>
              <a:t>Териториален обхват</a:t>
            </a:r>
            <a:r>
              <a:rPr lang="bg-BG" sz="2800" dirty="0" smtClean="0">
                <a:latin typeface="Arial" panose="020B0604020202020204" pitchFamily="34" charset="0"/>
                <a:cs typeface="Arial" panose="020B0604020202020204" pitchFamily="34" charset="0"/>
              </a:rPr>
              <a:t/>
            </a:r>
            <a:br>
              <a:rPr lang="bg-BG" sz="2800" dirty="0" smtClean="0">
                <a:latin typeface="Arial" panose="020B0604020202020204" pitchFamily="34" charset="0"/>
                <a:cs typeface="Arial" panose="020B0604020202020204" pitchFamily="34" charset="0"/>
              </a:rPr>
            </a:br>
            <a:r>
              <a:rPr lang="bg-BG" sz="2800" dirty="0" smtClean="0">
                <a:latin typeface="Arial" panose="020B0604020202020204" pitchFamily="34" charset="0"/>
                <a:cs typeface="Arial" panose="020B0604020202020204" pitchFamily="34" charset="0"/>
              </a:rPr>
              <a:t/>
            </a:r>
            <a:br>
              <a:rPr lang="bg-BG" sz="2800" dirty="0" smtClean="0">
                <a:latin typeface="Arial" panose="020B0604020202020204" pitchFamily="34" charset="0"/>
                <a:cs typeface="Arial" panose="020B0604020202020204" pitchFamily="34" charset="0"/>
              </a:rPr>
            </a:br>
            <a:r>
              <a:rPr lang="bg-BG" sz="2000" dirty="0" smtClean="0">
                <a:solidFill>
                  <a:schemeClr val="tx1"/>
                </a:solidFill>
                <a:latin typeface="Arial" panose="020B0604020202020204" pitchFamily="34" charset="0"/>
                <a:cs typeface="Arial" panose="020B0604020202020204" pitchFamily="34" charset="0"/>
              </a:rPr>
              <a:t>Територии </a:t>
            </a:r>
            <a:r>
              <a:rPr lang="bg-BG" sz="2000" dirty="0">
                <a:solidFill>
                  <a:schemeClr val="tx1"/>
                </a:solidFill>
                <a:latin typeface="Arial" panose="020B0604020202020204" pitchFamily="34" charset="0"/>
                <a:cs typeface="Arial" panose="020B0604020202020204" pitchFamily="34" charset="0"/>
              </a:rPr>
              <a:t>за подпомагане</a:t>
            </a:r>
            <a:r>
              <a:rPr lang="bg-BG" sz="2000" dirty="0" smtClean="0">
                <a:solidFill>
                  <a:schemeClr val="tx1"/>
                </a:solidFill>
                <a:latin typeface="Arial" panose="020B0604020202020204" pitchFamily="34" charset="0"/>
                <a:cs typeface="Arial" panose="020B0604020202020204" pitchFamily="34" charset="0"/>
              </a:rPr>
              <a:t> ПРСР</a:t>
            </a:r>
            <a:endParaRPr 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487606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lgn="just" fontAlgn="base">
              <a:spcAft>
                <a:spcPct val="0"/>
              </a:spcAft>
            </a:pPr>
            <a:r>
              <a:rPr lang="ru-RU" sz="1800" dirty="0">
                <a:solidFill>
                  <a:prstClr val="black"/>
                </a:solidFill>
                <a:latin typeface="Arial" charset="0"/>
              </a:rPr>
              <a:t>При </a:t>
            </a:r>
            <a:r>
              <a:rPr lang="ru-RU" sz="1800" dirty="0" err="1">
                <a:solidFill>
                  <a:prstClr val="black"/>
                </a:solidFill>
                <a:latin typeface="Arial" charset="0"/>
              </a:rPr>
              <a:t>прилагане</a:t>
            </a:r>
            <a:r>
              <a:rPr lang="ru-RU" sz="1800" dirty="0">
                <a:solidFill>
                  <a:prstClr val="black"/>
                </a:solidFill>
                <a:latin typeface="Arial" charset="0"/>
              </a:rPr>
              <a:t> на </a:t>
            </a:r>
            <a:r>
              <a:rPr lang="ru-RU" sz="1800" dirty="0" err="1">
                <a:solidFill>
                  <a:prstClr val="black"/>
                </a:solidFill>
                <a:latin typeface="Arial" charset="0"/>
              </a:rPr>
              <a:t>местни</a:t>
            </a:r>
            <a:r>
              <a:rPr lang="ru-RU" sz="1800" dirty="0">
                <a:solidFill>
                  <a:prstClr val="black"/>
                </a:solidFill>
                <a:latin typeface="Arial" charset="0"/>
              </a:rPr>
              <a:t> стратегии за развитие, </a:t>
            </a:r>
            <a:r>
              <a:rPr lang="ru-RU" sz="1800" dirty="0" err="1">
                <a:solidFill>
                  <a:prstClr val="black"/>
                </a:solidFill>
                <a:latin typeface="Arial" charset="0"/>
              </a:rPr>
              <a:t>подкрепени</a:t>
            </a:r>
            <a:r>
              <a:rPr lang="ru-RU" sz="1800" dirty="0">
                <a:solidFill>
                  <a:prstClr val="black"/>
                </a:solidFill>
                <a:latin typeface="Arial" charset="0"/>
              </a:rPr>
              <a:t> по </a:t>
            </a:r>
            <a:r>
              <a:rPr lang="ru-RU" sz="1800" dirty="0" err="1">
                <a:solidFill>
                  <a:prstClr val="black"/>
                </a:solidFill>
                <a:latin typeface="Arial" charset="0"/>
              </a:rPr>
              <a:t>повече</a:t>
            </a:r>
            <a:r>
              <a:rPr lang="ru-RU" sz="1800" dirty="0">
                <a:solidFill>
                  <a:prstClr val="black"/>
                </a:solidFill>
                <a:latin typeface="Arial" charset="0"/>
              </a:rPr>
              <a:t> от един фонд и </a:t>
            </a:r>
            <a:r>
              <a:rPr lang="ru-RU" sz="1800" dirty="0" err="1">
                <a:solidFill>
                  <a:prstClr val="black"/>
                </a:solidFill>
                <a:latin typeface="Arial" charset="0"/>
              </a:rPr>
              <a:t>включващи</a:t>
            </a:r>
            <a:r>
              <a:rPr lang="ru-RU" sz="1800" dirty="0">
                <a:solidFill>
                  <a:prstClr val="black"/>
                </a:solidFill>
                <a:latin typeface="Arial" charset="0"/>
              </a:rPr>
              <a:t> </a:t>
            </a:r>
            <a:r>
              <a:rPr lang="ru-RU" sz="1800" dirty="0" err="1">
                <a:solidFill>
                  <a:prstClr val="black"/>
                </a:solidFill>
                <a:latin typeface="Arial" charset="0"/>
              </a:rPr>
              <a:t>финансиране</a:t>
            </a:r>
            <a:r>
              <a:rPr lang="ru-RU" sz="1800" dirty="0">
                <a:solidFill>
                  <a:prstClr val="black"/>
                </a:solidFill>
                <a:latin typeface="Arial" charset="0"/>
              </a:rPr>
              <a:t> </a:t>
            </a:r>
            <a:r>
              <a:rPr lang="ru-RU" sz="1800" dirty="0" err="1">
                <a:solidFill>
                  <a:prstClr val="black"/>
                </a:solidFill>
                <a:latin typeface="Arial" charset="0"/>
              </a:rPr>
              <a:t>едновременно</a:t>
            </a:r>
            <a:r>
              <a:rPr lang="ru-RU" sz="1800" dirty="0">
                <a:solidFill>
                  <a:prstClr val="black"/>
                </a:solidFill>
                <a:latin typeface="Arial" charset="0"/>
              </a:rPr>
              <a:t> по ЕЗФРСР и ЕФМДР, за </a:t>
            </a:r>
            <a:r>
              <a:rPr lang="ru-RU" sz="1800" dirty="0" err="1">
                <a:solidFill>
                  <a:prstClr val="black"/>
                </a:solidFill>
                <a:latin typeface="Arial" charset="0"/>
              </a:rPr>
              <a:t>една</a:t>
            </a:r>
            <a:r>
              <a:rPr lang="ru-RU" sz="1800" dirty="0">
                <a:solidFill>
                  <a:prstClr val="black"/>
                </a:solidFill>
                <a:latin typeface="Arial" charset="0"/>
              </a:rPr>
              <a:t> и </a:t>
            </a:r>
            <a:r>
              <a:rPr lang="ru-RU" sz="1800" dirty="0" err="1">
                <a:solidFill>
                  <a:prstClr val="black"/>
                </a:solidFill>
                <a:latin typeface="Arial" charset="0"/>
              </a:rPr>
              <a:t>съща</a:t>
            </a:r>
            <a:r>
              <a:rPr lang="ru-RU" sz="1800" dirty="0">
                <a:solidFill>
                  <a:prstClr val="black"/>
                </a:solidFill>
                <a:latin typeface="Arial" charset="0"/>
              </a:rPr>
              <a:t> по обхват допустима </a:t>
            </a:r>
            <a:r>
              <a:rPr lang="ru-RU" sz="1800" dirty="0" err="1">
                <a:solidFill>
                  <a:prstClr val="black"/>
                </a:solidFill>
                <a:latin typeface="Arial" charset="0"/>
              </a:rPr>
              <a:t>територия</a:t>
            </a:r>
            <a:r>
              <a:rPr lang="ru-RU" sz="1800" dirty="0">
                <a:solidFill>
                  <a:prstClr val="black"/>
                </a:solidFill>
                <a:latin typeface="Arial" charset="0"/>
              </a:rPr>
              <a:t> </a:t>
            </a:r>
            <a:r>
              <a:rPr lang="ru-RU" sz="1800" dirty="0" err="1">
                <a:solidFill>
                  <a:prstClr val="black"/>
                </a:solidFill>
                <a:latin typeface="Arial" charset="0"/>
              </a:rPr>
              <a:t>ще</a:t>
            </a:r>
            <a:r>
              <a:rPr lang="ru-RU" sz="1800" dirty="0">
                <a:solidFill>
                  <a:prstClr val="black"/>
                </a:solidFill>
                <a:latin typeface="Arial" charset="0"/>
              </a:rPr>
              <a:t> </a:t>
            </a:r>
            <a:r>
              <a:rPr lang="ru-RU" sz="1800" dirty="0" err="1">
                <a:solidFill>
                  <a:prstClr val="black"/>
                </a:solidFill>
                <a:latin typeface="Arial" charset="0"/>
              </a:rPr>
              <a:t>има</a:t>
            </a:r>
            <a:r>
              <a:rPr lang="ru-RU" sz="1800" dirty="0">
                <a:solidFill>
                  <a:prstClr val="black"/>
                </a:solidFill>
                <a:latin typeface="Arial" charset="0"/>
              </a:rPr>
              <a:t> ограничение за </a:t>
            </a:r>
            <a:r>
              <a:rPr lang="ru-RU" sz="1800" dirty="0" err="1">
                <a:solidFill>
                  <a:prstClr val="black"/>
                </a:solidFill>
                <a:latin typeface="Arial" charset="0"/>
              </a:rPr>
              <a:t>създаване</a:t>
            </a:r>
            <a:r>
              <a:rPr lang="ru-RU" sz="1800" dirty="0">
                <a:solidFill>
                  <a:prstClr val="black"/>
                </a:solidFill>
                <a:latin typeface="Arial" charset="0"/>
              </a:rPr>
              <a:t> и одобрение на </a:t>
            </a:r>
            <a:r>
              <a:rPr lang="ru-RU" sz="1800" dirty="0" err="1">
                <a:solidFill>
                  <a:prstClr val="black"/>
                </a:solidFill>
                <a:latin typeface="Arial" charset="0"/>
              </a:rPr>
              <a:t>една</a:t>
            </a:r>
            <a:r>
              <a:rPr lang="ru-RU" sz="1800" dirty="0">
                <a:solidFill>
                  <a:prstClr val="black"/>
                </a:solidFill>
                <a:latin typeface="Arial" charset="0"/>
              </a:rPr>
              <a:t> </a:t>
            </a:r>
            <a:r>
              <a:rPr lang="ru-RU" sz="1800" dirty="0" err="1">
                <a:solidFill>
                  <a:prstClr val="black"/>
                </a:solidFill>
                <a:latin typeface="Arial" charset="0"/>
              </a:rPr>
              <a:t>местна</a:t>
            </a:r>
            <a:r>
              <a:rPr lang="ru-RU" sz="1800" dirty="0">
                <a:solidFill>
                  <a:prstClr val="black"/>
                </a:solidFill>
                <a:latin typeface="Arial" charset="0"/>
              </a:rPr>
              <a:t> инициативна </a:t>
            </a:r>
            <a:r>
              <a:rPr lang="ru-RU" sz="1800" dirty="0" err="1">
                <a:solidFill>
                  <a:prstClr val="black"/>
                </a:solidFill>
                <a:latin typeface="Arial" charset="0"/>
              </a:rPr>
              <a:t>група</a:t>
            </a:r>
            <a:r>
              <a:rPr lang="ru-RU" sz="1800" dirty="0">
                <a:solidFill>
                  <a:prstClr val="black"/>
                </a:solidFill>
                <a:latin typeface="Arial" charset="0"/>
              </a:rPr>
              <a:t>, </a:t>
            </a:r>
            <a:r>
              <a:rPr lang="ru-RU" sz="1800" dirty="0" err="1">
                <a:solidFill>
                  <a:prstClr val="black"/>
                </a:solidFill>
                <a:latin typeface="Arial" charset="0"/>
              </a:rPr>
              <a:t>която</a:t>
            </a:r>
            <a:r>
              <a:rPr lang="ru-RU" sz="1800" dirty="0">
                <a:solidFill>
                  <a:prstClr val="black"/>
                </a:solidFill>
                <a:latin typeface="Arial" charset="0"/>
              </a:rPr>
              <a:t> за </a:t>
            </a:r>
            <a:r>
              <a:rPr lang="ru-RU" sz="1800" dirty="0" err="1">
                <a:solidFill>
                  <a:prstClr val="black"/>
                </a:solidFill>
                <a:latin typeface="Arial" charset="0"/>
              </a:rPr>
              <a:t>съответната</a:t>
            </a:r>
            <a:r>
              <a:rPr lang="ru-RU" sz="1800" dirty="0">
                <a:solidFill>
                  <a:prstClr val="black"/>
                </a:solidFill>
                <a:latin typeface="Arial" charset="0"/>
              </a:rPr>
              <a:t> </a:t>
            </a:r>
            <a:r>
              <a:rPr lang="ru-RU" sz="1800" dirty="0" err="1">
                <a:solidFill>
                  <a:prstClr val="black"/>
                </a:solidFill>
                <a:latin typeface="Arial" charset="0"/>
              </a:rPr>
              <a:t>територия</a:t>
            </a:r>
            <a:r>
              <a:rPr lang="ru-RU" sz="1800" dirty="0">
                <a:solidFill>
                  <a:prstClr val="black"/>
                </a:solidFill>
                <a:latin typeface="Arial" charset="0"/>
              </a:rPr>
              <a:t> да </a:t>
            </a:r>
            <a:r>
              <a:rPr lang="ru-RU" sz="1800" dirty="0" err="1">
                <a:solidFill>
                  <a:prstClr val="black"/>
                </a:solidFill>
                <a:latin typeface="Arial" charset="0"/>
              </a:rPr>
              <a:t>изготви</a:t>
            </a:r>
            <a:r>
              <a:rPr lang="ru-RU" sz="1800" dirty="0">
                <a:solidFill>
                  <a:prstClr val="black"/>
                </a:solidFill>
                <a:latin typeface="Arial" charset="0"/>
              </a:rPr>
              <a:t> </a:t>
            </a:r>
            <a:r>
              <a:rPr lang="ru-RU" sz="1800" dirty="0" err="1">
                <a:solidFill>
                  <a:prstClr val="black"/>
                </a:solidFill>
                <a:latin typeface="Arial" charset="0"/>
              </a:rPr>
              <a:t>една</a:t>
            </a:r>
            <a:r>
              <a:rPr lang="ru-RU" sz="1800" dirty="0">
                <a:solidFill>
                  <a:prstClr val="black"/>
                </a:solidFill>
                <a:latin typeface="Arial" charset="0"/>
              </a:rPr>
              <a:t> </a:t>
            </a:r>
            <a:r>
              <a:rPr lang="ru-RU" sz="1800" dirty="0" err="1">
                <a:solidFill>
                  <a:prstClr val="black"/>
                </a:solidFill>
                <a:latin typeface="Arial" charset="0"/>
              </a:rPr>
              <a:t>интегрирана</a:t>
            </a:r>
            <a:r>
              <a:rPr lang="ru-RU" sz="1800" dirty="0">
                <a:solidFill>
                  <a:prstClr val="black"/>
                </a:solidFill>
                <a:latin typeface="Arial" charset="0"/>
              </a:rPr>
              <a:t> </a:t>
            </a:r>
            <a:r>
              <a:rPr lang="ru-RU" sz="1800" dirty="0" smtClean="0">
                <a:solidFill>
                  <a:prstClr val="black"/>
                </a:solidFill>
                <a:latin typeface="Arial" charset="0"/>
              </a:rPr>
              <a:t>стратегия;</a:t>
            </a:r>
            <a:endParaRPr lang="bg-BG" sz="1800" i="1" dirty="0">
              <a:solidFill>
                <a:prstClr val="black"/>
              </a:solidFill>
              <a:latin typeface="Arial" charset="0"/>
            </a:endParaRPr>
          </a:p>
          <a:p>
            <a:pPr algn="just" fontAlgn="base">
              <a:spcAft>
                <a:spcPct val="0"/>
              </a:spcAft>
            </a:pPr>
            <a:r>
              <a:rPr lang="ru-RU" sz="1800" dirty="0">
                <a:solidFill>
                  <a:prstClr val="black"/>
                </a:solidFill>
                <a:latin typeface="Arial" charset="0"/>
              </a:rPr>
              <a:t>При </a:t>
            </a:r>
            <a:r>
              <a:rPr lang="ru-RU" sz="1800" dirty="0" err="1">
                <a:solidFill>
                  <a:prstClr val="black"/>
                </a:solidFill>
                <a:latin typeface="Arial" charset="0"/>
              </a:rPr>
              <a:t>прилагане</a:t>
            </a:r>
            <a:r>
              <a:rPr lang="ru-RU" sz="1800" dirty="0">
                <a:solidFill>
                  <a:prstClr val="black"/>
                </a:solidFill>
                <a:latin typeface="Arial" charset="0"/>
              </a:rPr>
              <a:t> на </a:t>
            </a:r>
            <a:r>
              <a:rPr lang="ru-RU" sz="1800" dirty="0" err="1">
                <a:solidFill>
                  <a:prstClr val="black"/>
                </a:solidFill>
                <a:latin typeface="Arial" charset="0"/>
              </a:rPr>
              <a:t>местна</a:t>
            </a:r>
            <a:r>
              <a:rPr lang="ru-RU" sz="1800" dirty="0">
                <a:solidFill>
                  <a:prstClr val="black"/>
                </a:solidFill>
                <a:latin typeface="Arial" charset="0"/>
              </a:rPr>
              <a:t> стратегия за развитие с </a:t>
            </a:r>
            <a:r>
              <a:rPr lang="ru-RU" sz="1800" dirty="0" err="1">
                <a:solidFill>
                  <a:prstClr val="black"/>
                </a:solidFill>
                <a:latin typeface="Arial" charset="0"/>
              </a:rPr>
              <a:t>финансиране</a:t>
            </a:r>
            <a:r>
              <a:rPr lang="ru-RU" sz="1800" dirty="0">
                <a:solidFill>
                  <a:prstClr val="black"/>
                </a:solidFill>
                <a:latin typeface="Arial" charset="0"/>
              </a:rPr>
              <a:t> от </a:t>
            </a:r>
            <a:r>
              <a:rPr lang="ru-RU" sz="1800" dirty="0" err="1">
                <a:solidFill>
                  <a:prstClr val="black"/>
                </a:solidFill>
                <a:latin typeface="Arial" charset="0"/>
              </a:rPr>
              <a:t>няколко</a:t>
            </a:r>
            <a:r>
              <a:rPr lang="ru-RU" sz="1800" dirty="0">
                <a:solidFill>
                  <a:prstClr val="black"/>
                </a:solidFill>
                <a:latin typeface="Arial" charset="0"/>
              </a:rPr>
              <a:t> фонда, но без принос от ЕФМДР, на </a:t>
            </a:r>
            <a:r>
              <a:rPr lang="ru-RU" sz="1800" dirty="0" err="1">
                <a:solidFill>
                  <a:prstClr val="black"/>
                </a:solidFill>
                <a:latin typeface="Arial" charset="0"/>
              </a:rPr>
              <a:t>съответната</a:t>
            </a:r>
            <a:r>
              <a:rPr lang="ru-RU" sz="1800" dirty="0">
                <a:solidFill>
                  <a:prstClr val="black"/>
                </a:solidFill>
                <a:latin typeface="Arial" charset="0"/>
              </a:rPr>
              <a:t> </a:t>
            </a:r>
            <a:r>
              <a:rPr lang="ru-RU" sz="1800" dirty="0" err="1">
                <a:solidFill>
                  <a:prstClr val="black"/>
                </a:solidFill>
                <a:latin typeface="Arial" charset="0"/>
              </a:rPr>
              <a:t>територия</a:t>
            </a:r>
            <a:r>
              <a:rPr lang="ru-RU" sz="1800" dirty="0">
                <a:solidFill>
                  <a:prstClr val="black"/>
                </a:solidFill>
                <a:latin typeface="Arial" charset="0"/>
              </a:rPr>
              <a:t> се допуска </a:t>
            </a:r>
            <a:r>
              <a:rPr lang="ru-RU" sz="1800" dirty="0" err="1">
                <a:solidFill>
                  <a:prstClr val="black"/>
                </a:solidFill>
                <a:latin typeface="Arial" charset="0"/>
              </a:rPr>
              <a:t>създаването</a:t>
            </a:r>
            <a:r>
              <a:rPr lang="ru-RU" sz="1800" dirty="0">
                <a:solidFill>
                  <a:prstClr val="black"/>
                </a:solidFill>
                <a:latin typeface="Arial" charset="0"/>
              </a:rPr>
              <a:t> и </a:t>
            </a:r>
            <a:r>
              <a:rPr lang="ru-RU" sz="1800" dirty="0" err="1">
                <a:solidFill>
                  <a:prstClr val="black"/>
                </a:solidFill>
                <a:latin typeface="Arial" charset="0"/>
              </a:rPr>
              <a:t>одобрението</a:t>
            </a:r>
            <a:r>
              <a:rPr lang="ru-RU" sz="1800" dirty="0">
                <a:solidFill>
                  <a:prstClr val="black"/>
                </a:solidFill>
                <a:latin typeface="Arial" charset="0"/>
              </a:rPr>
              <a:t> на МИГ и МИРГ, без да се допуска </a:t>
            </a:r>
            <a:r>
              <a:rPr lang="ru-RU" sz="1800" dirty="0" err="1">
                <a:solidFill>
                  <a:prstClr val="black"/>
                </a:solidFill>
                <a:latin typeface="Arial" charset="0"/>
              </a:rPr>
              <a:t>финансиране</a:t>
            </a:r>
            <a:r>
              <a:rPr lang="ru-RU" sz="1800" dirty="0">
                <a:solidFill>
                  <a:prstClr val="black"/>
                </a:solidFill>
                <a:latin typeface="Arial" charset="0"/>
              </a:rPr>
              <a:t> на </a:t>
            </a:r>
            <a:r>
              <a:rPr lang="ru-RU" sz="1800" dirty="0" err="1">
                <a:solidFill>
                  <a:prstClr val="black"/>
                </a:solidFill>
                <a:latin typeface="Arial" charset="0"/>
              </a:rPr>
              <a:t>едни</a:t>
            </a:r>
            <a:r>
              <a:rPr lang="ru-RU" sz="1800" dirty="0">
                <a:solidFill>
                  <a:prstClr val="black"/>
                </a:solidFill>
                <a:latin typeface="Arial" charset="0"/>
              </a:rPr>
              <a:t> и </a:t>
            </a:r>
            <a:r>
              <a:rPr lang="ru-RU" sz="1800" dirty="0" err="1">
                <a:solidFill>
                  <a:prstClr val="black"/>
                </a:solidFill>
                <a:latin typeface="Arial" charset="0"/>
              </a:rPr>
              <a:t>същи</a:t>
            </a:r>
            <a:r>
              <a:rPr lang="ru-RU" sz="1800" dirty="0">
                <a:solidFill>
                  <a:prstClr val="black"/>
                </a:solidFill>
                <a:latin typeface="Arial" charset="0"/>
              </a:rPr>
              <a:t> </a:t>
            </a:r>
            <a:r>
              <a:rPr lang="ru-RU" sz="1800" dirty="0" err="1">
                <a:solidFill>
                  <a:prstClr val="black"/>
                </a:solidFill>
                <a:latin typeface="Arial" charset="0"/>
              </a:rPr>
              <a:t>дейности</a:t>
            </a:r>
            <a:r>
              <a:rPr lang="ru-RU" sz="1800" dirty="0">
                <a:solidFill>
                  <a:prstClr val="black"/>
                </a:solidFill>
                <a:latin typeface="Arial" charset="0"/>
              </a:rPr>
              <a:t>. В </a:t>
            </a:r>
            <a:r>
              <a:rPr lang="ru-RU" sz="1800" dirty="0" err="1">
                <a:solidFill>
                  <a:prstClr val="black"/>
                </a:solidFill>
                <a:latin typeface="Arial" charset="0"/>
              </a:rPr>
              <a:t>този</a:t>
            </a:r>
            <a:r>
              <a:rPr lang="ru-RU" sz="1800" dirty="0">
                <a:solidFill>
                  <a:prstClr val="black"/>
                </a:solidFill>
                <a:latin typeface="Arial" charset="0"/>
              </a:rPr>
              <a:t> случай </a:t>
            </a:r>
            <a:r>
              <a:rPr lang="ru-RU" sz="1800" dirty="0" err="1">
                <a:solidFill>
                  <a:prstClr val="black"/>
                </a:solidFill>
                <a:latin typeface="Arial" charset="0"/>
              </a:rPr>
              <a:t>стратегията</a:t>
            </a:r>
            <a:r>
              <a:rPr lang="ru-RU" sz="1800" dirty="0">
                <a:solidFill>
                  <a:prstClr val="black"/>
                </a:solidFill>
                <a:latin typeface="Arial" charset="0"/>
              </a:rPr>
              <a:t> за </a:t>
            </a:r>
            <a:r>
              <a:rPr lang="ru-RU" sz="1800" dirty="0" err="1">
                <a:solidFill>
                  <a:prstClr val="black"/>
                </a:solidFill>
                <a:latin typeface="Arial" charset="0"/>
              </a:rPr>
              <a:t>местно</a:t>
            </a:r>
            <a:r>
              <a:rPr lang="ru-RU" sz="1800" dirty="0">
                <a:solidFill>
                  <a:prstClr val="black"/>
                </a:solidFill>
                <a:latin typeface="Arial" charset="0"/>
              </a:rPr>
              <a:t> развитие на МИРГ </a:t>
            </a:r>
            <a:r>
              <a:rPr lang="ru-RU" sz="1800" dirty="0" err="1">
                <a:solidFill>
                  <a:prstClr val="black"/>
                </a:solidFill>
                <a:latin typeface="Arial" charset="0"/>
              </a:rPr>
              <a:t>ще</a:t>
            </a:r>
            <a:r>
              <a:rPr lang="ru-RU" sz="1800" dirty="0">
                <a:solidFill>
                  <a:prstClr val="black"/>
                </a:solidFill>
                <a:latin typeface="Arial" charset="0"/>
              </a:rPr>
              <a:t> </a:t>
            </a:r>
            <a:r>
              <a:rPr lang="ru-RU" sz="1800" dirty="0" err="1">
                <a:solidFill>
                  <a:prstClr val="black"/>
                </a:solidFill>
                <a:latin typeface="Arial" charset="0"/>
              </a:rPr>
              <a:t>бъде</a:t>
            </a:r>
            <a:r>
              <a:rPr lang="ru-RU" sz="1800" dirty="0">
                <a:solidFill>
                  <a:prstClr val="black"/>
                </a:solidFill>
                <a:latin typeface="Arial" charset="0"/>
              </a:rPr>
              <a:t> </a:t>
            </a:r>
            <a:r>
              <a:rPr lang="ru-RU" sz="1800" dirty="0" err="1">
                <a:solidFill>
                  <a:prstClr val="black"/>
                </a:solidFill>
                <a:latin typeface="Arial" charset="0"/>
              </a:rPr>
              <a:t>финансирана</a:t>
            </a:r>
            <a:r>
              <a:rPr lang="ru-RU" sz="1800" dirty="0">
                <a:solidFill>
                  <a:prstClr val="black"/>
                </a:solidFill>
                <a:latin typeface="Arial" charset="0"/>
              </a:rPr>
              <a:t> само по линия на </a:t>
            </a:r>
            <a:r>
              <a:rPr lang="ru-RU" sz="1800" dirty="0" smtClean="0">
                <a:solidFill>
                  <a:prstClr val="black"/>
                </a:solidFill>
                <a:latin typeface="Arial" charset="0"/>
              </a:rPr>
              <a:t>ЕФМДР;</a:t>
            </a:r>
            <a:endParaRPr lang="bg-BG" sz="1800" i="1" dirty="0">
              <a:solidFill>
                <a:prstClr val="black"/>
              </a:solidFill>
              <a:latin typeface="Arial" charset="0"/>
            </a:endParaRPr>
          </a:p>
          <a:p>
            <a:pPr algn="just" fontAlgn="base">
              <a:spcAft>
                <a:spcPct val="0"/>
              </a:spcAft>
            </a:pPr>
            <a:r>
              <a:rPr lang="ru-RU" sz="1800" dirty="0">
                <a:solidFill>
                  <a:prstClr val="black"/>
                </a:solidFill>
                <a:latin typeface="Arial" charset="0"/>
              </a:rPr>
              <a:t>При </a:t>
            </a:r>
            <a:r>
              <a:rPr lang="ru-RU" sz="1800" dirty="0" err="1">
                <a:solidFill>
                  <a:prstClr val="black"/>
                </a:solidFill>
                <a:latin typeface="Arial" charset="0"/>
              </a:rPr>
              <a:t>прилагане</a:t>
            </a:r>
            <a:r>
              <a:rPr lang="ru-RU" sz="1800" dirty="0">
                <a:solidFill>
                  <a:prstClr val="black"/>
                </a:solidFill>
                <a:latin typeface="Arial" charset="0"/>
              </a:rPr>
              <a:t> на дадена </a:t>
            </a:r>
            <a:r>
              <a:rPr lang="ru-RU" sz="1800" dirty="0" err="1">
                <a:solidFill>
                  <a:prstClr val="black"/>
                </a:solidFill>
                <a:latin typeface="Arial" charset="0"/>
              </a:rPr>
              <a:t>територия</a:t>
            </a:r>
            <a:r>
              <a:rPr lang="ru-RU" sz="1800" dirty="0">
                <a:solidFill>
                  <a:prstClr val="black"/>
                </a:solidFill>
                <a:latin typeface="Arial" charset="0"/>
              </a:rPr>
              <a:t> на стратегия за </a:t>
            </a:r>
            <a:r>
              <a:rPr lang="ru-RU" sz="1800" dirty="0" err="1">
                <a:solidFill>
                  <a:prstClr val="black"/>
                </a:solidFill>
                <a:latin typeface="Arial" charset="0"/>
              </a:rPr>
              <a:t>местно</a:t>
            </a:r>
            <a:r>
              <a:rPr lang="ru-RU" sz="1800" dirty="0">
                <a:solidFill>
                  <a:prstClr val="black"/>
                </a:solidFill>
                <a:latin typeface="Arial" charset="0"/>
              </a:rPr>
              <a:t> развитие, </a:t>
            </a:r>
            <a:r>
              <a:rPr lang="ru-RU" sz="1800" dirty="0" err="1">
                <a:solidFill>
                  <a:prstClr val="black"/>
                </a:solidFill>
                <a:latin typeface="Arial" charset="0"/>
              </a:rPr>
              <a:t>финансирана</a:t>
            </a:r>
            <a:r>
              <a:rPr lang="ru-RU" sz="1800" dirty="0">
                <a:solidFill>
                  <a:prstClr val="black"/>
                </a:solidFill>
                <a:latin typeface="Arial" charset="0"/>
              </a:rPr>
              <a:t> само от ЕЗФРСР и на </a:t>
            </a:r>
            <a:r>
              <a:rPr lang="ru-RU" sz="1800" dirty="0" err="1">
                <a:solidFill>
                  <a:prstClr val="black"/>
                </a:solidFill>
                <a:latin typeface="Arial" charset="0"/>
              </a:rPr>
              <a:t>отделна</a:t>
            </a:r>
            <a:r>
              <a:rPr lang="ru-RU" sz="1800" dirty="0">
                <a:solidFill>
                  <a:prstClr val="black"/>
                </a:solidFill>
                <a:latin typeface="Arial" charset="0"/>
              </a:rPr>
              <a:t> стратегия, </a:t>
            </a:r>
            <a:r>
              <a:rPr lang="ru-RU" sz="1800" dirty="0" err="1">
                <a:solidFill>
                  <a:prstClr val="black"/>
                </a:solidFill>
                <a:latin typeface="Arial" charset="0"/>
              </a:rPr>
              <a:t>финансирана</a:t>
            </a:r>
            <a:r>
              <a:rPr lang="ru-RU" sz="1800" dirty="0">
                <a:solidFill>
                  <a:prstClr val="black"/>
                </a:solidFill>
                <a:latin typeface="Arial" charset="0"/>
              </a:rPr>
              <a:t> от ЕФМДР, се допуска </a:t>
            </a:r>
            <a:r>
              <a:rPr lang="ru-RU" sz="1800" dirty="0" err="1">
                <a:solidFill>
                  <a:prstClr val="black"/>
                </a:solidFill>
                <a:latin typeface="Arial" charset="0"/>
              </a:rPr>
              <a:t>създаването</a:t>
            </a:r>
            <a:r>
              <a:rPr lang="ru-RU" sz="1800" dirty="0">
                <a:solidFill>
                  <a:prstClr val="black"/>
                </a:solidFill>
                <a:latin typeface="Arial" charset="0"/>
              </a:rPr>
              <a:t> и </a:t>
            </a:r>
            <a:r>
              <a:rPr lang="ru-RU" sz="1800" dirty="0" err="1">
                <a:solidFill>
                  <a:prstClr val="black"/>
                </a:solidFill>
                <a:latin typeface="Arial" charset="0"/>
              </a:rPr>
              <a:t>одобрението</a:t>
            </a:r>
            <a:r>
              <a:rPr lang="ru-RU" sz="1800" dirty="0">
                <a:solidFill>
                  <a:prstClr val="black"/>
                </a:solidFill>
                <a:latin typeface="Arial" charset="0"/>
              </a:rPr>
              <a:t> на МИГ и МИРГ, без да се допуска </a:t>
            </a:r>
            <a:r>
              <a:rPr lang="ru-RU" sz="1800" dirty="0" err="1">
                <a:solidFill>
                  <a:prstClr val="black"/>
                </a:solidFill>
                <a:latin typeface="Arial" charset="0"/>
              </a:rPr>
              <a:t>финансиране</a:t>
            </a:r>
            <a:r>
              <a:rPr lang="ru-RU" sz="1800" dirty="0">
                <a:solidFill>
                  <a:prstClr val="black"/>
                </a:solidFill>
                <a:latin typeface="Arial" charset="0"/>
              </a:rPr>
              <a:t> на </a:t>
            </a:r>
            <a:r>
              <a:rPr lang="ru-RU" sz="1800" dirty="0" err="1">
                <a:solidFill>
                  <a:prstClr val="black"/>
                </a:solidFill>
                <a:latin typeface="Arial" charset="0"/>
              </a:rPr>
              <a:t>едни</a:t>
            </a:r>
            <a:r>
              <a:rPr lang="ru-RU" sz="1800" dirty="0">
                <a:solidFill>
                  <a:prstClr val="black"/>
                </a:solidFill>
                <a:latin typeface="Arial" charset="0"/>
              </a:rPr>
              <a:t> и </a:t>
            </a:r>
            <a:r>
              <a:rPr lang="ru-RU" sz="1800" dirty="0" err="1">
                <a:solidFill>
                  <a:prstClr val="black"/>
                </a:solidFill>
                <a:latin typeface="Arial" charset="0"/>
              </a:rPr>
              <a:t>същи</a:t>
            </a:r>
            <a:r>
              <a:rPr lang="ru-RU" sz="1800" dirty="0">
                <a:solidFill>
                  <a:prstClr val="black"/>
                </a:solidFill>
                <a:latin typeface="Arial" charset="0"/>
              </a:rPr>
              <a:t> </a:t>
            </a:r>
            <a:r>
              <a:rPr lang="ru-RU" sz="1800" dirty="0" err="1" smtClean="0">
                <a:solidFill>
                  <a:prstClr val="black"/>
                </a:solidFill>
                <a:latin typeface="Arial" charset="0"/>
              </a:rPr>
              <a:t>дейности</a:t>
            </a:r>
            <a:r>
              <a:rPr lang="ru-RU" sz="1800" dirty="0">
                <a:solidFill>
                  <a:prstClr val="black"/>
                </a:solidFill>
                <a:latin typeface="Arial" charset="0"/>
              </a:rPr>
              <a:t>.</a:t>
            </a:r>
            <a:endParaRPr lang="en-US" dirty="0"/>
          </a:p>
        </p:txBody>
      </p:sp>
      <p:sp>
        <p:nvSpPr>
          <p:cNvPr id="5" name="Slide Number Placeholder 4"/>
          <p:cNvSpPr>
            <a:spLocks noGrp="1"/>
          </p:cNvSpPr>
          <p:nvPr>
            <p:ph type="sldNum" sz="quarter" idx="12"/>
          </p:nvPr>
        </p:nvSpPr>
        <p:spPr/>
        <p:txBody>
          <a:bodyPr/>
          <a:lstStyle/>
          <a:p>
            <a:pPr>
              <a:defRPr/>
            </a:pPr>
            <a:fld id="{5CD1A774-2575-4D98-AA76-1C6D5EAA728E}" type="slidenum">
              <a:rPr lang="bg-BG" smtClean="0">
                <a:solidFill>
                  <a:srgbClr val="000000"/>
                </a:solidFill>
              </a:rPr>
              <a:pPr>
                <a:defRPr/>
              </a:pPr>
              <a:t>14</a:t>
            </a:fld>
            <a:endParaRPr lang="bg-BG">
              <a:solidFill>
                <a:srgbClr val="000000"/>
              </a:solidFill>
            </a:endParaRPr>
          </a:p>
        </p:txBody>
      </p:sp>
      <p:sp>
        <p:nvSpPr>
          <p:cNvPr id="2" name="Title 1"/>
          <p:cNvSpPr>
            <a:spLocks noGrp="1"/>
          </p:cNvSpPr>
          <p:nvPr>
            <p:ph type="title"/>
          </p:nvPr>
        </p:nvSpPr>
        <p:spPr>
          <a:xfrm>
            <a:off x="611560" y="392983"/>
            <a:ext cx="8229600" cy="1143000"/>
          </a:xfrm>
        </p:spPr>
        <p:txBody>
          <a:bodyPr>
            <a:normAutofit/>
          </a:bodyPr>
          <a:lstStyle/>
          <a:p>
            <a:r>
              <a:rPr lang="bg-BG" sz="2400" dirty="0" smtClean="0">
                <a:effectLst/>
                <a:latin typeface="Arial" panose="020B0604020202020204" pitchFamily="34" charset="0"/>
                <a:cs typeface="Arial" panose="020B0604020202020204" pitchFamily="34" charset="0"/>
              </a:rPr>
              <a:t>Териториален обхват, варианти за подкрепа</a:t>
            </a:r>
            <a:endParaRPr lang="en-US" sz="2400" dirty="0">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7" y="44624"/>
            <a:ext cx="2304255" cy="775843"/>
          </a:xfrm>
          <a:prstGeom prst="rect">
            <a:avLst/>
          </a:prstGeom>
        </p:spPr>
      </p:pic>
    </p:spTree>
    <p:extLst>
      <p:ext uri="{BB962C8B-B14F-4D97-AF65-F5344CB8AC3E}">
        <p14:creationId xmlns:p14="http://schemas.microsoft.com/office/powerpoint/2010/main" val="414491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r>
              <a:rPr lang="bg-BG" sz="2000" b="1" u="sng" dirty="0" smtClean="0">
                <a:latin typeface="Arial" panose="020B0604020202020204" pitchFamily="34" charset="0"/>
                <a:cs typeface="Arial" panose="020B0604020202020204" pitchFamily="34" charset="0"/>
              </a:rPr>
              <a:t>От ПРСР:</a:t>
            </a:r>
            <a:r>
              <a:rPr lang="bg-BG" sz="2000" dirty="0" smtClean="0">
                <a:latin typeface="Arial" panose="020B0604020202020204" pitchFamily="34" charset="0"/>
                <a:cs typeface="Arial" panose="020B0604020202020204" pitchFamily="34" charset="0"/>
              </a:rPr>
              <a:t> за </a:t>
            </a:r>
            <a:r>
              <a:rPr lang="bg-BG" sz="2000" dirty="0">
                <a:latin typeface="Arial" panose="020B0604020202020204" pitchFamily="34" charset="0"/>
                <a:cs typeface="Arial" panose="020B0604020202020204" pitchFamily="34" charset="0"/>
              </a:rPr>
              <a:t>местните инициативни групи с население до </a:t>
            </a:r>
            <a:r>
              <a:rPr lang="bg-BG" sz="2000" b="1" dirty="0">
                <a:latin typeface="Arial" panose="020B0604020202020204" pitchFamily="34" charset="0"/>
                <a:cs typeface="Arial" panose="020B0604020202020204" pitchFamily="34" charset="0"/>
              </a:rPr>
              <a:t>15 000 </a:t>
            </a:r>
            <a:r>
              <a:rPr lang="bg-BG" sz="2000" b="1" dirty="0" smtClean="0">
                <a:latin typeface="Arial" panose="020B0604020202020204" pitchFamily="34" charset="0"/>
                <a:cs typeface="Arial" panose="020B0604020202020204" pitchFamily="34" charset="0"/>
              </a:rPr>
              <a:t>жители </a:t>
            </a:r>
            <a:r>
              <a:rPr lang="bg-BG" sz="2000" dirty="0" smtClean="0">
                <a:latin typeface="Arial" panose="020B0604020202020204" pitchFamily="34" charset="0"/>
                <a:cs typeface="Arial" panose="020B0604020202020204" pitchFamily="34" charset="0"/>
              </a:rPr>
              <a:t>(включително) </a:t>
            </a:r>
            <a:r>
              <a:rPr lang="bg-BG" sz="2000" dirty="0">
                <a:latin typeface="Arial" panose="020B0604020202020204" pitchFamily="34" charset="0"/>
                <a:cs typeface="Arial" panose="020B0604020202020204" pitchFamily="34" charset="0"/>
              </a:rPr>
              <a:t>е предвиден максимален бюджет </a:t>
            </a:r>
            <a:r>
              <a:rPr lang="bg-BG" sz="2000" b="1" dirty="0">
                <a:latin typeface="Arial" panose="020B0604020202020204" pitchFamily="34" charset="0"/>
                <a:cs typeface="Arial" panose="020B0604020202020204" pitchFamily="34" charset="0"/>
              </a:rPr>
              <a:t>за изпълнение на проекти по стратегиите</a:t>
            </a:r>
            <a:r>
              <a:rPr lang="bg-BG" sz="2000" dirty="0">
                <a:latin typeface="Arial" panose="020B0604020202020204" pitchFamily="34" charset="0"/>
                <a:cs typeface="Arial" panose="020B0604020202020204" pitchFamily="34" charset="0"/>
              </a:rPr>
              <a:t> за местно развитие, финансирани по ЕЗФРСР, в размер до левовата равностойност на </a:t>
            </a:r>
            <a:r>
              <a:rPr lang="bg-BG" sz="2000" b="1" dirty="0">
                <a:latin typeface="Arial" panose="020B0604020202020204" pitchFamily="34" charset="0"/>
                <a:cs typeface="Arial" panose="020B0604020202020204" pitchFamily="34" charset="0"/>
              </a:rPr>
              <a:t>1 000 </a:t>
            </a:r>
            <a:r>
              <a:rPr lang="bg-BG" sz="2000" b="1" dirty="0" err="1">
                <a:latin typeface="Arial" panose="020B0604020202020204" pitchFamily="34" charset="0"/>
                <a:cs typeface="Arial" panose="020B0604020202020204" pitchFamily="34" charset="0"/>
              </a:rPr>
              <a:t>000</a:t>
            </a:r>
            <a:r>
              <a:rPr lang="bg-BG" sz="2000" b="1" dirty="0">
                <a:latin typeface="Arial" panose="020B0604020202020204" pitchFamily="34" charset="0"/>
                <a:cs typeface="Arial" panose="020B0604020202020204" pitchFamily="34" charset="0"/>
              </a:rPr>
              <a:t> евро,</a:t>
            </a:r>
            <a:r>
              <a:rPr lang="bg-BG" sz="2000" dirty="0">
                <a:latin typeface="Arial" panose="020B0604020202020204" pitchFamily="34" charset="0"/>
                <a:cs typeface="Arial" panose="020B0604020202020204" pitchFamily="34" charset="0"/>
              </a:rPr>
              <a:t> а за групи с по-голямо население – до левовата равностойност на </a:t>
            </a:r>
            <a:r>
              <a:rPr lang="bg-BG" sz="2000" b="1" dirty="0">
                <a:latin typeface="Arial" panose="020B0604020202020204" pitchFamily="34" charset="0"/>
                <a:cs typeface="Arial" panose="020B0604020202020204" pitchFamily="34" charset="0"/>
              </a:rPr>
              <a:t>1 500 000 евро. </a:t>
            </a:r>
            <a:endParaRPr lang="bg-BG" sz="2000" dirty="0">
              <a:latin typeface="Arial" panose="020B0604020202020204" pitchFamily="34" charset="0"/>
              <a:cs typeface="Arial" panose="020B0604020202020204" pitchFamily="34" charset="0"/>
            </a:endParaRPr>
          </a:p>
          <a:p>
            <a:pPr marL="0" indent="0" algn="just">
              <a:buNone/>
            </a:pPr>
            <a:endParaRPr lang="bg-BG" sz="2000" dirty="0">
              <a:latin typeface="Arial" panose="020B0604020202020204" pitchFamily="34" charset="0"/>
              <a:cs typeface="Arial" panose="020B0604020202020204" pitchFamily="34" charset="0"/>
            </a:endParaRPr>
          </a:p>
          <a:p>
            <a:pPr algn="just"/>
            <a:r>
              <a:rPr lang="ru-RU" sz="2000" b="1" u="sng" dirty="0" smtClean="0">
                <a:latin typeface="Arial" panose="020B0604020202020204" pitchFamily="34" charset="0"/>
                <a:cs typeface="Arial" panose="020B0604020202020204" pitchFamily="34" charset="0"/>
              </a:rPr>
              <a:t>От </a:t>
            </a:r>
            <a:r>
              <a:rPr lang="ru-RU" sz="2000" b="1" u="sng" dirty="0" smtClean="0">
                <a:latin typeface="Arial" panose="020B0604020202020204" pitchFamily="34" charset="0"/>
                <a:cs typeface="Arial" panose="020B0604020202020204" pitchFamily="34" charset="0"/>
              </a:rPr>
              <a:t>ОПРЧР:</a:t>
            </a:r>
            <a:r>
              <a:rPr lang="ru-RU" sz="2000" dirty="0" smtClean="0">
                <a:latin typeface="Arial" panose="020B0604020202020204" pitchFamily="34" charset="0"/>
                <a:cs typeface="Arial" panose="020B0604020202020204" pitchFamily="34" charset="0"/>
              </a:rPr>
              <a:t> в </a:t>
            </a:r>
            <a:r>
              <a:rPr lang="ru-RU" sz="2000" dirty="0">
                <a:latin typeface="Arial" panose="020B0604020202020204" pitchFamily="34" charset="0"/>
                <a:cs typeface="Arial" panose="020B0604020202020204" pitchFamily="34" charset="0"/>
              </a:rPr>
              <a:t>размер до </a:t>
            </a:r>
            <a:r>
              <a:rPr lang="ru-RU" sz="2000" dirty="0" err="1">
                <a:latin typeface="Arial" panose="020B0604020202020204" pitchFamily="34" charset="0"/>
                <a:cs typeface="Arial" panose="020B0604020202020204" pitchFamily="34" charset="0"/>
              </a:rPr>
              <a:t>левовата</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равностойност</a:t>
            </a:r>
            <a:r>
              <a:rPr lang="ru-RU" sz="2000"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на 760 000 евро</a:t>
            </a:r>
            <a:r>
              <a:rPr lang="bg-BG" sz="2000" b="1" dirty="0" smtClean="0">
                <a:latin typeface="Arial" panose="020B0604020202020204" pitchFamily="34" charset="0"/>
                <a:cs typeface="Arial" panose="020B0604020202020204" pitchFamily="34" charset="0"/>
              </a:rPr>
              <a:t>.</a:t>
            </a:r>
            <a:endParaRPr lang="bg-BG" sz="2000" b="1" dirty="0">
              <a:latin typeface="Arial" panose="020B0604020202020204" pitchFamily="34" charset="0"/>
              <a:cs typeface="Arial" panose="020B0604020202020204" pitchFamily="34" charset="0"/>
            </a:endParaRPr>
          </a:p>
          <a:p>
            <a:endParaRPr lang="bg-BG" sz="1800" dirty="0" smtClean="0"/>
          </a:p>
          <a:p>
            <a:pPr algn="just"/>
            <a:r>
              <a:rPr lang="ru-RU" sz="2000" b="1" u="sng" dirty="0">
                <a:latin typeface="Arial" panose="020B0604020202020204" pitchFamily="34" charset="0"/>
                <a:cs typeface="Arial" panose="020B0604020202020204" pitchFamily="34" charset="0"/>
              </a:rPr>
              <a:t>От ОПНОИР: </a:t>
            </a:r>
            <a:r>
              <a:rPr lang="ru-RU" sz="2000" dirty="0">
                <a:latin typeface="Arial" panose="020B0604020202020204" pitchFamily="34" charset="0"/>
                <a:cs typeface="Arial" panose="020B0604020202020204" pitchFamily="34" charset="0"/>
              </a:rPr>
              <a:t>в размер до </a:t>
            </a:r>
            <a:r>
              <a:rPr lang="ru-RU" sz="2000" dirty="0" err="1">
                <a:latin typeface="Arial" panose="020B0604020202020204" pitchFamily="34" charset="0"/>
                <a:cs typeface="Arial" panose="020B0604020202020204" pitchFamily="34" charset="0"/>
              </a:rPr>
              <a:t>левовата</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равностойност</a:t>
            </a:r>
            <a:r>
              <a:rPr lang="ru-RU" sz="2000" dirty="0">
                <a:latin typeface="Arial" panose="020B0604020202020204" pitchFamily="34" charset="0"/>
                <a:cs typeface="Arial" panose="020B0604020202020204" pitchFamily="34" charset="0"/>
              </a:rPr>
              <a:t> на </a:t>
            </a:r>
            <a:r>
              <a:rPr lang="ru-RU" sz="2000" b="1" dirty="0">
                <a:latin typeface="Arial" panose="020B0604020202020204" pitchFamily="34" charset="0"/>
                <a:cs typeface="Arial" panose="020B0604020202020204" pitchFamily="34" charset="0"/>
              </a:rPr>
              <a:t>500 000 евро.</a:t>
            </a:r>
          </a:p>
          <a:p>
            <a:endParaRPr lang="bg-BG" sz="1800" dirty="0"/>
          </a:p>
        </p:txBody>
      </p:sp>
      <p:sp>
        <p:nvSpPr>
          <p:cNvPr id="5" name="Slide Number Placeholder 4"/>
          <p:cNvSpPr>
            <a:spLocks noGrp="1"/>
          </p:cNvSpPr>
          <p:nvPr>
            <p:ph type="sldNum" sz="quarter" idx="12"/>
          </p:nvPr>
        </p:nvSpPr>
        <p:spPr/>
        <p:txBody>
          <a:bodyPr/>
          <a:lstStyle/>
          <a:p>
            <a:pPr>
              <a:defRPr/>
            </a:pPr>
            <a:fld id="{5CD1A774-2575-4D98-AA76-1C6D5EAA728E}" type="slidenum">
              <a:rPr lang="bg-BG" smtClean="0">
                <a:solidFill>
                  <a:srgbClr val="000000"/>
                </a:solidFill>
              </a:rPr>
              <a:pPr>
                <a:defRPr/>
              </a:pPr>
              <a:t>15</a:t>
            </a:fld>
            <a:endParaRPr lang="bg-BG">
              <a:solidFill>
                <a:srgbClr val="000000"/>
              </a:solidFill>
            </a:endParaRPr>
          </a:p>
        </p:txBody>
      </p:sp>
      <p:sp>
        <p:nvSpPr>
          <p:cNvPr id="2" name="Title 1"/>
          <p:cNvSpPr>
            <a:spLocks noGrp="1"/>
          </p:cNvSpPr>
          <p:nvPr>
            <p:ph type="title"/>
          </p:nvPr>
        </p:nvSpPr>
        <p:spPr>
          <a:xfrm>
            <a:off x="611560" y="392983"/>
            <a:ext cx="8229600" cy="1143000"/>
          </a:xfrm>
        </p:spPr>
        <p:txBody>
          <a:bodyPr>
            <a:normAutofit/>
          </a:bodyPr>
          <a:lstStyle/>
          <a:p>
            <a:r>
              <a:rPr lang="bg-BG" sz="2400" dirty="0">
                <a:effectLst/>
                <a:latin typeface="Arial" panose="020B0604020202020204" pitchFamily="34" charset="0"/>
                <a:cs typeface="Arial" panose="020B0604020202020204" pitchFamily="34" charset="0"/>
              </a:rPr>
              <a:t>Финансиране</a:t>
            </a:r>
            <a:endParaRPr lang="en-US" sz="2400" dirty="0">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7" y="44624"/>
            <a:ext cx="2304255" cy="775843"/>
          </a:xfrm>
          <a:prstGeom prst="rect">
            <a:avLst/>
          </a:prstGeom>
        </p:spPr>
      </p:pic>
    </p:spTree>
    <p:extLst>
      <p:ext uri="{BB962C8B-B14F-4D97-AF65-F5344CB8AC3E}">
        <p14:creationId xmlns:p14="http://schemas.microsoft.com/office/powerpoint/2010/main" val="2102052088"/>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lgn="just"/>
            <a:r>
              <a:rPr lang="ru-RU" sz="2000" b="1" u="sng" dirty="0" smtClean="0">
                <a:latin typeface="Arial" panose="020B0604020202020204" pitchFamily="34" charset="0"/>
                <a:cs typeface="Arial" panose="020B0604020202020204" pitchFamily="34" charset="0"/>
              </a:rPr>
              <a:t>От ОПИК:</a:t>
            </a:r>
            <a:r>
              <a:rPr lang="ru-RU" sz="2000" dirty="0" smtClean="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в размер до </a:t>
            </a:r>
            <a:r>
              <a:rPr lang="ru-RU" sz="2000" dirty="0" err="1">
                <a:latin typeface="Arial" panose="020B0604020202020204" pitchFamily="34" charset="0"/>
                <a:cs typeface="Arial" panose="020B0604020202020204" pitchFamily="34" charset="0"/>
              </a:rPr>
              <a:t>левовата</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равностойност</a:t>
            </a:r>
            <a:r>
              <a:rPr lang="ru-RU" sz="2000" dirty="0">
                <a:latin typeface="Arial" panose="020B0604020202020204" pitchFamily="34" charset="0"/>
                <a:cs typeface="Arial" panose="020B0604020202020204" pitchFamily="34" charset="0"/>
              </a:rPr>
              <a:t> на </a:t>
            </a:r>
            <a:r>
              <a:rPr lang="ru-RU" sz="2000" b="1" dirty="0">
                <a:latin typeface="Arial" panose="020B0604020202020204" pitchFamily="34" charset="0"/>
                <a:cs typeface="Arial" panose="020B0604020202020204" pitchFamily="34" charset="0"/>
              </a:rPr>
              <a:t>500 000 евро,</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когато</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местната</a:t>
            </a:r>
            <a:r>
              <a:rPr lang="ru-RU" sz="2000" dirty="0">
                <a:latin typeface="Arial" panose="020B0604020202020204" pitchFamily="34" charset="0"/>
                <a:cs typeface="Arial" panose="020B0604020202020204" pitchFamily="34" charset="0"/>
              </a:rPr>
              <a:t> инициативна </a:t>
            </a:r>
            <a:r>
              <a:rPr lang="ru-RU" sz="2000" dirty="0" err="1">
                <a:latin typeface="Arial" panose="020B0604020202020204" pitchFamily="34" charset="0"/>
                <a:cs typeface="Arial" panose="020B0604020202020204" pitchFamily="34" charset="0"/>
              </a:rPr>
              <a:t>група</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обхваща</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територия</a:t>
            </a:r>
            <a:r>
              <a:rPr lang="ru-RU" sz="2000" dirty="0">
                <a:latin typeface="Arial" panose="020B0604020202020204" pitchFamily="34" charset="0"/>
                <a:cs typeface="Arial" panose="020B0604020202020204" pitchFamily="34" charset="0"/>
              </a:rPr>
              <a:t> до </a:t>
            </a:r>
            <a:r>
              <a:rPr lang="ru-RU" sz="2000" b="1" dirty="0">
                <a:latin typeface="Arial" panose="020B0604020202020204" pitchFamily="34" charset="0"/>
                <a:cs typeface="Arial" panose="020B0604020202020204" pitchFamily="34" charset="0"/>
              </a:rPr>
              <a:t>15 000 </a:t>
            </a:r>
            <a:r>
              <a:rPr lang="ru-RU" sz="2000" b="1" dirty="0" smtClean="0">
                <a:latin typeface="Arial" panose="020B0604020202020204" pitchFamily="34" charset="0"/>
                <a:cs typeface="Arial" panose="020B0604020202020204" pitchFamily="34" charset="0"/>
              </a:rPr>
              <a:t>жители;</a:t>
            </a:r>
            <a:r>
              <a:rPr lang="ru-RU" sz="2000" dirty="0" smtClean="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в размер до </a:t>
            </a:r>
            <a:r>
              <a:rPr lang="ru-RU" sz="2000" dirty="0" err="1">
                <a:latin typeface="Arial" panose="020B0604020202020204" pitchFamily="34" charset="0"/>
                <a:cs typeface="Arial" panose="020B0604020202020204" pitchFamily="34" charset="0"/>
              </a:rPr>
              <a:t>левовата</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равностойност</a:t>
            </a:r>
            <a:r>
              <a:rPr lang="ru-RU" sz="2000" dirty="0">
                <a:latin typeface="Arial" panose="020B0604020202020204" pitchFamily="34" charset="0"/>
                <a:cs typeface="Arial" panose="020B0604020202020204" pitchFamily="34" charset="0"/>
              </a:rPr>
              <a:t> на </a:t>
            </a:r>
            <a:r>
              <a:rPr lang="ru-RU" sz="2000" b="1" dirty="0">
                <a:latin typeface="Arial" panose="020B0604020202020204" pitchFamily="34" charset="0"/>
                <a:cs typeface="Arial" panose="020B0604020202020204" pitchFamily="34" charset="0"/>
              </a:rPr>
              <a:t>1 000 000 евро,</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когато</a:t>
            </a:r>
            <a:r>
              <a:rPr lang="ru-RU" sz="2000" dirty="0">
                <a:latin typeface="Arial" panose="020B0604020202020204" pitchFamily="34" charset="0"/>
                <a:cs typeface="Arial" panose="020B0604020202020204" pitchFamily="34" charset="0"/>
              </a:rPr>
              <a:t> МИГ </a:t>
            </a:r>
            <a:r>
              <a:rPr lang="ru-RU" sz="2000" dirty="0" err="1">
                <a:latin typeface="Arial" panose="020B0604020202020204" pitchFamily="34" charset="0"/>
                <a:cs typeface="Arial" panose="020B0604020202020204" pitchFamily="34" charset="0"/>
              </a:rPr>
              <a:t>обхваща</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територия</a:t>
            </a:r>
            <a:r>
              <a:rPr lang="ru-RU" sz="2000" dirty="0">
                <a:latin typeface="Arial" panose="020B0604020202020204" pitchFamily="34" charset="0"/>
                <a:cs typeface="Arial" panose="020B0604020202020204" pitchFamily="34" charset="0"/>
              </a:rPr>
              <a:t> от </a:t>
            </a:r>
            <a:r>
              <a:rPr lang="ru-RU" sz="2000" b="1" dirty="0">
                <a:latin typeface="Arial" panose="020B0604020202020204" pitchFamily="34" charset="0"/>
                <a:cs typeface="Arial" panose="020B0604020202020204" pitchFamily="34" charset="0"/>
              </a:rPr>
              <a:t>15 000 до 45 000 </a:t>
            </a:r>
            <a:r>
              <a:rPr lang="ru-RU" sz="2000" b="1" dirty="0" smtClean="0">
                <a:latin typeface="Arial" panose="020B0604020202020204" pitchFamily="34" charset="0"/>
                <a:cs typeface="Arial" panose="020B0604020202020204" pitchFamily="34" charset="0"/>
              </a:rPr>
              <a:t>жители;</a:t>
            </a:r>
            <a:r>
              <a:rPr lang="ru-RU" sz="2000" dirty="0" smtClean="0">
                <a:latin typeface="Arial" panose="020B0604020202020204" pitchFamily="34" charset="0"/>
                <a:cs typeface="Arial" panose="020B0604020202020204" pitchFamily="34" charset="0"/>
              </a:rPr>
              <a:t> в </a:t>
            </a:r>
            <a:r>
              <a:rPr lang="ru-RU" sz="2000" dirty="0">
                <a:latin typeface="Arial" panose="020B0604020202020204" pitchFamily="34" charset="0"/>
                <a:cs typeface="Arial" panose="020B0604020202020204" pitchFamily="34" charset="0"/>
              </a:rPr>
              <a:t>размер до </a:t>
            </a:r>
            <a:r>
              <a:rPr lang="ru-RU" sz="2000" dirty="0" err="1">
                <a:latin typeface="Arial" panose="020B0604020202020204" pitchFamily="34" charset="0"/>
                <a:cs typeface="Arial" panose="020B0604020202020204" pitchFamily="34" charset="0"/>
              </a:rPr>
              <a:t>левовата</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равностойност</a:t>
            </a:r>
            <a:r>
              <a:rPr lang="ru-RU" sz="2000" dirty="0">
                <a:latin typeface="Arial" panose="020B0604020202020204" pitchFamily="34" charset="0"/>
                <a:cs typeface="Arial" panose="020B0604020202020204" pitchFamily="34" charset="0"/>
              </a:rPr>
              <a:t> на </a:t>
            </a:r>
            <a:r>
              <a:rPr lang="ru-RU" sz="2000" b="1" dirty="0">
                <a:latin typeface="Arial" panose="020B0604020202020204" pitchFamily="34" charset="0"/>
                <a:cs typeface="Arial" panose="020B0604020202020204" pitchFamily="34" charset="0"/>
              </a:rPr>
              <a:t>1 500 000 евро,</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когато</a:t>
            </a:r>
            <a:r>
              <a:rPr lang="ru-RU" sz="2000" dirty="0">
                <a:latin typeface="Arial" panose="020B0604020202020204" pitchFamily="34" charset="0"/>
                <a:cs typeface="Arial" panose="020B0604020202020204" pitchFamily="34" charset="0"/>
              </a:rPr>
              <a:t> МИГ </a:t>
            </a:r>
            <a:r>
              <a:rPr lang="ru-RU" sz="2000" dirty="0" err="1">
                <a:latin typeface="Arial" panose="020B0604020202020204" pitchFamily="34" charset="0"/>
                <a:cs typeface="Arial" panose="020B0604020202020204" pitchFamily="34" charset="0"/>
              </a:rPr>
              <a:t>обхваща</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територия</a:t>
            </a:r>
            <a:r>
              <a:rPr lang="ru-RU" sz="2000" dirty="0">
                <a:latin typeface="Arial" panose="020B0604020202020204" pitchFamily="34" charset="0"/>
                <a:cs typeface="Arial" panose="020B0604020202020204" pitchFamily="34" charset="0"/>
              </a:rPr>
              <a:t> над </a:t>
            </a:r>
            <a:r>
              <a:rPr lang="ru-RU" sz="2000" b="1" dirty="0">
                <a:latin typeface="Arial" panose="020B0604020202020204" pitchFamily="34" charset="0"/>
                <a:cs typeface="Arial" panose="020B0604020202020204" pitchFamily="34" charset="0"/>
              </a:rPr>
              <a:t>45 000 жители.</a:t>
            </a:r>
          </a:p>
          <a:p>
            <a:pPr marL="109728" indent="0" algn="just">
              <a:buNone/>
            </a:pPr>
            <a:r>
              <a:rPr lang="bg-BG" sz="2000" b="1" dirty="0" smtClean="0">
                <a:latin typeface="Arial" panose="020B0604020202020204" pitchFamily="34" charset="0"/>
                <a:cs typeface="Arial" panose="020B0604020202020204" pitchFamily="34" charset="0"/>
              </a:rPr>
              <a:t> </a:t>
            </a:r>
            <a:endParaRPr lang="bg-BG" sz="2000" dirty="0">
              <a:latin typeface="Arial" panose="020B0604020202020204" pitchFamily="34" charset="0"/>
              <a:cs typeface="Arial" panose="020B0604020202020204" pitchFamily="34" charset="0"/>
            </a:endParaRPr>
          </a:p>
          <a:p>
            <a:pPr marL="109728" indent="0" algn="just">
              <a:buNone/>
            </a:pPr>
            <a:endParaRPr lang="bg-BG" sz="2000" dirty="0" smtClean="0">
              <a:latin typeface="Arial" panose="020B0604020202020204" pitchFamily="34" charset="0"/>
              <a:cs typeface="Arial" panose="020B0604020202020204" pitchFamily="34" charset="0"/>
            </a:endParaRPr>
          </a:p>
          <a:p>
            <a:pPr algn="just"/>
            <a:r>
              <a:rPr lang="ru-RU" sz="2000" b="1" u="sng" dirty="0" smtClean="0">
                <a:latin typeface="Arial" panose="020B0604020202020204" pitchFamily="34" charset="0"/>
                <a:cs typeface="Arial" panose="020B0604020202020204" pitchFamily="34" charset="0"/>
              </a:rPr>
              <a:t>От ОПОС:</a:t>
            </a: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максималният</a:t>
            </a:r>
            <a:r>
              <a:rPr lang="ru-RU" sz="2000" dirty="0" smtClean="0">
                <a:latin typeface="Arial" panose="020B0604020202020204" pitchFamily="34" charset="0"/>
                <a:cs typeface="Arial" panose="020B0604020202020204" pitchFamily="34" charset="0"/>
              </a:rPr>
              <a:t> размер </a:t>
            </a:r>
            <a:r>
              <a:rPr lang="ru-RU" sz="2000" dirty="0">
                <a:latin typeface="Arial" panose="020B0604020202020204" pitchFamily="34" charset="0"/>
                <a:cs typeface="Arial" panose="020B0604020202020204" pitchFamily="34" charset="0"/>
              </a:rPr>
              <a:t>на </a:t>
            </a:r>
            <a:r>
              <a:rPr lang="ru-RU" sz="2000" dirty="0" err="1">
                <a:latin typeface="Arial" panose="020B0604020202020204" pitchFamily="34" charset="0"/>
                <a:cs typeface="Arial" panose="020B0604020202020204" pitchFamily="34" charset="0"/>
              </a:rPr>
              <a:t>финансиране</a:t>
            </a:r>
            <a:r>
              <a:rPr lang="ru-RU" sz="2000" dirty="0">
                <a:latin typeface="Arial" panose="020B0604020202020204" pitchFamily="34" charset="0"/>
                <a:cs typeface="Arial" panose="020B0604020202020204" pitchFamily="34" charset="0"/>
              </a:rPr>
              <a:t> на стратегия по </a:t>
            </a:r>
            <a:r>
              <a:rPr lang="ru-RU" sz="2000" dirty="0" err="1">
                <a:latin typeface="Arial" panose="020B0604020202020204" pitchFamily="34" charset="0"/>
                <a:cs typeface="Arial" panose="020B0604020202020204" pitchFamily="34" charset="0"/>
              </a:rPr>
              <a:t>програмата</a:t>
            </a:r>
            <a:r>
              <a:rPr lang="ru-RU" sz="2000" dirty="0">
                <a:latin typeface="Arial" panose="020B0604020202020204" pitchFamily="34" charset="0"/>
                <a:cs typeface="Arial" panose="020B0604020202020204" pitchFamily="34" charset="0"/>
              </a:rPr>
              <a:t> се </a:t>
            </a:r>
            <a:r>
              <a:rPr lang="ru-RU" sz="2000" dirty="0" err="1">
                <a:latin typeface="Arial" panose="020B0604020202020204" pitchFamily="34" charset="0"/>
                <a:cs typeface="Arial" panose="020B0604020202020204" pitchFamily="34" charset="0"/>
              </a:rPr>
              <a:t>определя</a:t>
            </a:r>
            <a:r>
              <a:rPr lang="ru-RU" sz="2000" dirty="0">
                <a:latin typeface="Arial" panose="020B0604020202020204" pitchFamily="34" charset="0"/>
                <a:cs typeface="Arial" panose="020B0604020202020204" pitchFamily="34" charset="0"/>
              </a:rPr>
              <a:t> в </a:t>
            </a:r>
            <a:r>
              <a:rPr lang="ru-RU" sz="2000" dirty="0" err="1">
                <a:latin typeface="Arial" panose="020B0604020202020204" pitchFamily="34" charset="0"/>
                <a:cs typeface="Arial" panose="020B0604020202020204" pitchFamily="34" charset="0"/>
              </a:rPr>
              <a:t>зависимост</a:t>
            </a:r>
            <a:r>
              <a:rPr lang="ru-RU" sz="2000" dirty="0">
                <a:latin typeface="Arial" panose="020B0604020202020204" pitchFamily="34" charset="0"/>
                <a:cs typeface="Arial" panose="020B0604020202020204" pitchFamily="34" charset="0"/>
              </a:rPr>
              <a:t> от размера на </a:t>
            </a:r>
            <a:r>
              <a:rPr lang="ru-RU" sz="2000" dirty="0" err="1">
                <a:latin typeface="Arial" panose="020B0604020202020204" pitchFamily="34" charset="0"/>
                <a:cs typeface="Arial" panose="020B0604020202020204" pitchFamily="34" charset="0"/>
              </a:rPr>
              <a:t>територията</a:t>
            </a:r>
            <a:r>
              <a:rPr lang="ru-RU" sz="2000" dirty="0">
                <a:latin typeface="Arial" panose="020B0604020202020204" pitchFamily="34" charset="0"/>
                <a:cs typeface="Arial" panose="020B0604020202020204" pitchFamily="34" charset="0"/>
              </a:rPr>
              <a:t> от </a:t>
            </a:r>
            <a:r>
              <a:rPr lang="ru-RU" sz="2000" dirty="0" err="1">
                <a:latin typeface="Arial" panose="020B0604020202020204" pitchFamily="34" charset="0"/>
                <a:cs typeface="Arial" panose="020B0604020202020204" pitchFamily="34" charset="0"/>
              </a:rPr>
              <a:t>мрежата</a:t>
            </a:r>
            <a:r>
              <a:rPr lang="ru-RU" sz="2000" dirty="0">
                <a:latin typeface="Arial" panose="020B0604020202020204" pitchFamily="34" charset="0"/>
                <a:cs typeface="Arial" panose="020B0604020202020204" pitchFamily="34" charset="0"/>
              </a:rPr>
              <a:t> НАТУРА 2000, за </a:t>
            </a:r>
            <a:r>
              <a:rPr lang="ru-RU" sz="2000" dirty="0" err="1">
                <a:latin typeface="Arial" panose="020B0604020202020204" pitchFamily="34" charset="0"/>
                <a:cs typeface="Arial" panose="020B0604020202020204" pitchFamily="34" charset="0"/>
              </a:rPr>
              <a:t>която</a:t>
            </a:r>
            <a:r>
              <a:rPr lang="ru-RU" sz="2000" dirty="0">
                <a:latin typeface="Arial" panose="020B0604020202020204" pitchFamily="34" charset="0"/>
                <a:cs typeface="Arial" panose="020B0604020202020204" pitchFamily="34" charset="0"/>
              </a:rPr>
              <a:t> се </a:t>
            </a:r>
            <a:r>
              <a:rPr lang="ru-RU" sz="2000" dirty="0" err="1">
                <a:latin typeface="Arial" panose="020B0604020202020204" pitchFamily="34" charset="0"/>
                <a:cs typeface="Arial" panose="020B0604020202020204" pitchFamily="34" charset="0"/>
              </a:rPr>
              <a:t>предвиждат</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дейности</a:t>
            </a:r>
            <a:r>
              <a:rPr lang="ru-RU" sz="2000" dirty="0">
                <a:latin typeface="Arial" panose="020B0604020202020204" pitchFamily="34" charset="0"/>
                <a:cs typeface="Arial" panose="020B0604020202020204" pitchFamily="34" charset="0"/>
              </a:rPr>
              <a:t> в </a:t>
            </a:r>
            <a:r>
              <a:rPr lang="ru-RU" sz="2000" dirty="0" err="1">
                <a:latin typeface="Arial" panose="020B0604020202020204" pitchFamily="34" charset="0"/>
                <a:cs typeface="Arial" panose="020B0604020202020204" pitchFamily="34" charset="0"/>
              </a:rPr>
              <a:t>тях</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Максималният</a:t>
            </a:r>
            <a:r>
              <a:rPr lang="ru-RU" sz="2000" dirty="0">
                <a:latin typeface="Arial" panose="020B0604020202020204" pitchFamily="34" charset="0"/>
                <a:cs typeface="Arial" panose="020B0604020202020204" pitchFamily="34" charset="0"/>
              </a:rPr>
              <a:t> размер на </a:t>
            </a:r>
            <a:r>
              <a:rPr lang="ru-RU" sz="2000" dirty="0" err="1">
                <a:latin typeface="Arial" panose="020B0604020202020204" pitchFamily="34" charset="0"/>
                <a:cs typeface="Arial" panose="020B0604020202020204" pitchFamily="34" charset="0"/>
              </a:rPr>
              <a:t>средствата</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необходими</a:t>
            </a:r>
            <a:r>
              <a:rPr lang="ru-RU" sz="2000" dirty="0">
                <a:latin typeface="Arial" panose="020B0604020202020204" pitchFamily="34" charset="0"/>
                <a:cs typeface="Arial" panose="020B0604020202020204" pitchFamily="34" charset="0"/>
              </a:rPr>
              <a:t> за </a:t>
            </a:r>
            <a:r>
              <a:rPr lang="ru-RU" sz="2000" dirty="0" err="1">
                <a:latin typeface="Arial" panose="020B0604020202020204" pitchFamily="34" charset="0"/>
                <a:cs typeface="Arial" panose="020B0604020202020204" pitchFamily="34" charset="0"/>
              </a:rPr>
              <a:t>изпълнение</a:t>
            </a:r>
            <a:r>
              <a:rPr lang="ru-RU" sz="2000" dirty="0">
                <a:latin typeface="Arial" panose="020B0604020202020204" pitchFamily="34" charset="0"/>
                <a:cs typeface="Arial" panose="020B0604020202020204" pitchFamily="34" charset="0"/>
              </a:rPr>
              <a:t> на </a:t>
            </a:r>
            <a:r>
              <a:rPr lang="ru-RU" sz="2000" dirty="0" err="1">
                <a:latin typeface="Arial" panose="020B0604020202020204" pitchFamily="34" charset="0"/>
                <a:cs typeface="Arial" panose="020B0604020202020204" pitchFamily="34" charset="0"/>
              </a:rPr>
              <a:t>консервационни</a:t>
            </a:r>
            <a:r>
              <a:rPr lang="ru-RU" sz="2000" dirty="0">
                <a:latin typeface="Arial" panose="020B0604020202020204" pitchFamily="34" charset="0"/>
                <a:cs typeface="Arial" panose="020B0604020202020204" pitchFamily="34" charset="0"/>
              </a:rPr>
              <a:t> мерки, </a:t>
            </a:r>
            <a:r>
              <a:rPr lang="ru-RU" sz="2000" dirty="0" err="1">
                <a:latin typeface="Arial" panose="020B0604020202020204" pitchFamily="34" charset="0"/>
                <a:cs typeface="Arial" panose="020B0604020202020204" pitchFamily="34" charset="0"/>
              </a:rPr>
              <a:t>съгласно</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Националната</a:t>
            </a:r>
            <a:r>
              <a:rPr lang="ru-RU" sz="2000" dirty="0">
                <a:latin typeface="Arial" panose="020B0604020202020204" pitchFamily="34" charset="0"/>
                <a:cs typeface="Arial" panose="020B0604020202020204" pitchFamily="34" charset="0"/>
              </a:rPr>
              <a:t> приоритетна рамка за действие по НАТУРА 2000, е </a:t>
            </a:r>
            <a:r>
              <a:rPr lang="ru-RU" sz="2000" b="1" dirty="0">
                <a:latin typeface="Arial" panose="020B0604020202020204" pitchFamily="34" charset="0"/>
                <a:cs typeface="Arial" panose="020B0604020202020204" pitchFamily="34" charset="0"/>
              </a:rPr>
              <a:t>60 евро за 1 </a:t>
            </a:r>
            <a:r>
              <a:rPr lang="ru-RU" sz="2000" b="1" dirty="0" err="1">
                <a:latin typeface="Arial" panose="020B0604020202020204" pitchFamily="34" charset="0"/>
                <a:cs typeface="Arial" panose="020B0604020202020204" pitchFamily="34" charset="0"/>
              </a:rPr>
              <a:t>хектар</a:t>
            </a:r>
            <a:r>
              <a:rPr lang="ru-RU" sz="2000" b="1" dirty="0">
                <a:latin typeface="Arial" panose="020B0604020202020204" pitchFamily="34" charset="0"/>
                <a:cs typeface="Arial" panose="020B0604020202020204" pitchFamily="34" charset="0"/>
              </a:rPr>
              <a:t>.</a:t>
            </a:r>
            <a:r>
              <a:rPr lang="ru-RU" sz="2000" dirty="0">
                <a:latin typeface="Arial" panose="020B0604020202020204" pitchFamily="34" charset="0"/>
                <a:cs typeface="Arial" panose="020B0604020202020204" pitchFamily="34" charset="0"/>
              </a:rPr>
              <a:t> По </a:t>
            </a:r>
            <a:r>
              <a:rPr lang="ru-RU" sz="2000" dirty="0" err="1">
                <a:latin typeface="Arial" panose="020B0604020202020204" pitchFamily="34" charset="0"/>
                <a:cs typeface="Arial" panose="020B0604020202020204" pitchFamily="34" charset="0"/>
              </a:rPr>
              <a:t>изключение</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разходите</a:t>
            </a:r>
            <a:r>
              <a:rPr lang="ru-RU" sz="2000" dirty="0">
                <a:latin typeface="Arial" panose="020B0604020202020204" pitchFamily="34" charset="0"/>
                <a:cs typeface="Arial" panose="020B0604020202020204" pitchFamily="34" charset="0"/>
              </a:rPr>
              <a:t> за </a:t>
            </a:r>
            <a:r>
              <a:rPr lang="ru-RU" sz="2000" dirty="0" err="1">
                <a:latin typeface="Arial" panose="020B0604020202020204" pitchFamily="34" charset="0"/>
                <a:cs typeface="Arial" panose="020B0604020202020204" pitchFamily="34" charset="0"/>
              </a:rPr>
              <a:t>хектар</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могат</a:t>
            </a:r>
            <a:r>
              <a:rPr lang="ru-RU" sz="2000" dirty="0">
                <a:latin typeface="Arial" panose="020B0604020202020204" pitchFamily="34" charset="0"/>
                <a:cs typeface="Arial" panose="020B0604020202020204" pitchFamily="34" charset="0"/>
              </a:rPr>
              <a:t> да </a:t>
            </a:r>
            <a:r>
              <a:rPr lang="ru-RU" sz="2000" dirty="0" err="1">
                <a:latin typeface="Arial" panose="020B0604020202020204" pitchFamily="34" charset="0"/>
                <a:cs typeface="Arial" panose="020B0604020202020204" pitchFamily="34" charset="0"/>
              </a:rPr>
              <a:t>надвишават</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посочената</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стойност</a:t>
            </a:r>
            <a:r>
              <a:rPr lang="ru-RU" sz="2000" dirty="0">
                <a:latin typeface="Arial" panose="020B0604020202020204" pitchFamily="34" charset="0"/>
                <a:cs typeface="Arial" panose="020B0604020202020204" pitchFamily="34" charset="0"/>
              </a:rPr>
              <a:t> с </a:t>
            </a:r>
            <a:r>
              <a:rPr lang="ru-RU" sz="2000" dirty="0" err="1">
                <a:latin typeface="Arial" panose="020B0604020202020204" pitchFamily="34" charset="0"/>
                <a:cs typeface="Arial" panose="020B0604020202020204" pitchFamily="34" charset="0"/>
              </a:rPr>
              <a:t>представяне</a:t>
            </a:r>
            <a:r>
              <a:rPr lang="ru-RU" sz="2000" dirty="0">
                <a:latin typeface="Arial" panose="020B0604020202020204" pitchFamily="34" charset="0"/>
                <a:cs typeface="Arial" panose="020B0604020202020204" pitchFamily="34" charset="0"/>
              </a:rPr>
              <a:t> на </a:t>
            </a:r>
            <a:r>
              <a:rPr lang="ru-RU" sz="2000" dirty="0" err="1">
                <a:latin typeface="Arial" panose="020B0604020202020204" pitchFamily="34" charset="0"/>
                <a:cs typeface="Arial" panose="020B0604020202020204" pitchFamily="34" charset="0"/>
              </a:rPr>
              <a:t>детайлна</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обосновка</a:t>
            </a:r>
            <a:r>
              <a:rPr lang="ru-RU" sz="2000" dirty="0">
                <a:latin typeface="Arial" panose="020B0604020202020204" pitchFamily="34" charset="0"/>
                <a:cs typeface="Arial" panose="020B0604020202020204" pitchFamily="34" charset="0"/>
              </a:rPr>
              <a:t>. </a:t>
            </a:r>
            <a:endParaRPr lang="bg-BG" sz="2000" b="1" dirty="0">
              <a:latin typeface="Arial" panose="020B0604020202020204" pitchFamily="34" charset="0"/>
              <a:cs typeface="Arial" panose="020B0604020202020204" pitchFamily="34" charset="0"/>
            </a:endParaRPr>
          </a:p>
          <a:p>
            <a:pPr algn="just"/>
            <a:endParaRPr lang="bg-BG" sz="1800" dirty="0" smtClean="0"/>
          </a:p>
          <a:p>
            <a:endParaRPr lang="bg-BG" sz="1800" dirty="0"/>
          </a:p>
        </p:txBody>
      </p:sp>
      <p:sp>
        <p:nvSpPr>
          <p:cNvPr id="5" name="Slide Number Placeholder 4"/>
          <p:cNvSpPr>
            <a:spLocks noGrp="1"/>
          </p:cNvSpPr>
          <p:nvPr>
            <p:ph type="sldNum" sz="quarter" idx="12"/>
          </p:nvPr>
        </p:nvSpPr>
        <p:spPr/>
        <p:txBody>
          <a:bodyPr/>
          <a:lstStyle/>
          <a:p>
            <a:pPr>
              <a:defRPr/>
            </a:pPr>
            <a:fld id="{5CD1A774-2575-4D98-AA76-1C6D5EAA728E}" type="slidenum">
              <a:rPr lang="bg-BG" smtClean="0">
                <a:solidFill>
                  <a:srgbClr val="000000"/>
                </a:solidFill>
              </a:rPr>
              <a:pPr>
                <a:defRPr/>
              </a:pPr>
              <a:t>16</a:t>
            </a:fld>
            <a:endParaRPr lang="bg-BG">
              <a:solidFill>
                <a:srgbClr val="000000"/>
              </a:solidFill>
            </a:endParaRPr>
          </a:p>
        </p:txBody>
      </p:sp>
      <p:sp>
        <p:nvSpPr>
          <p:cNvPr id="2" name="Title 1"/>
          <p:cNvSpPr>
            <a:spLocks noGrp="1"/>
          </p:cNvSpPr>
          <p:nvPr>
            <p:ph type="title"/>
          </p:nvPr>
        </p:nvSpPr>
        <p:spPr>
          <a:xfrm>
            <a:off x="611560" y="392983"/>
            <a:ext cx="8229600" cy="1143000"/>
          </a:xfrm>
        </p:spPr>
        <p:txBody>
          <a:bodyPr>
            <a:normAutofit/>
          </a:bodyPr>
          <a:lstStyle/>
          <a:p>
            <a:r>
              <a:rPr lang="bg-BG" sz="2400" dirty="0">
                <a:effectLst/>
                <a:latin typeface="Arial" panose="020B0604020202020204" pitchFamily="34" charset="0"/>
                <a:cs typeface="Arial" panose="020B0604020202020204" pitchFamily="34" charset="0"/>
              </a:rPr>
              <a:t>Финансиране</a:t>
            </a:r>
            <a:endParaRPr lang="en-US" sz="2400" dirty="0">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7" y="44624"/>
            <a:ext cx="2304255" cy="775843"/>
          </a:xfrm>
          <a:prstGeom prst="rect">
            <a:avLst/>
          </a:prstGeom>
        </p:spPr>
      </p:pic>
    </p:spTree>
    <p:extLst>
      <p:ext uri="{BB962C8B-B14F-4D97-AF65-F5344CB8AC3E}">
        <p14:creationId xmlns:p14="http://schemas.microsoft.com/office/powerpoint/2010/main" val="2078307434"/>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109728" indent="0" algn="just">
              <a:buNone/>
            </a:pPr>
            <a:r>
              <a:rPr lang="ru-RU" sz="2400" b="1" dirty="0" smtClean="0">
                <a:latin typeface="Arial" panose="020B0604020202020204" pitchFamily="34" charset="0"/>
                <a:cs typeface="Arial" panose="020B0604020202020204" pitchFamily="34" charset="0"/>
              </a:rPr>
              <a:t>Максимален размер на </a:t>
            </a:r>
            <a:r>
              <a:rPr lang="ru-RU" sz="2400" b="1" dirty="0" err="1" smtClean="0">
                <a:latin typeface="Arial" panose="020B0604020202020204" pitchFamily="34" charset="0"/>
                <a:cs typeface="Arial" panose="020B0604020202020204" pitchFamily="34" charset="0"/>
              </a:rPr>
              <a:t>публичния</a:t>
            </a:r>
            <a:r>
              <a:rPr lang="ru-RU" sz="2400" b="1" dirty="0" smtClean="0">
                <a:latin typeface="Arial" panose="020B0604020202020204" pitchFamily="34" charset="0"/>
                <a:cs typeface="Arial" panose="020B0604020202020204" pitchFamily="34" charset="0"/>
              </a:rPr>
              <a:t> принос за проект </a:t>
            </a:r>
            <a:r>
              <a:rPr lang="ru-RU" sz="2400" b="1" dirty="0" err="1" smtClean="0">
                <a:latin typeface="Arial" panose="020B0604020202020204" pitchFamily="34" charset="0"/>
                <a:cs typeface="Arial" panose="020B0604020202020204" pitchFamily="34" charset="0"/>
              </a:rPr>
              <a:t>към</a:t>
            </a:r>
            <a:r>
              <a:rPr lang="ru-RU" sz="2400" b="1" dirty="0" smtClean="0">
                <a:latin typeface="Arial" panose="020B0604020202020204" pitchFamily="34" charset="0"/>
                <a:cs typeface="Arial" panose="020B0604020202020204" pitchFamily="34" charset="0"/>
              </a:rPr>
              <a:t> СМР:</a:t>
            </a:r>
          </a:p>
          <a:p>
            <a:pPr algn="just"/>
            <a:endParaRPr lang="ru-RU" sz="2000" b="1" u="sng" dirty="0">
              <a:latin typeface="Arial" panose="020B0604020202020204" pitchFamily="34" charset="0"/>
              <a:cs typeface="Arial" panose="020B0604020202020204" pitchFamily="34" charset="0"/>
            </a:endParaRPr>
          </a:p>
          <a:p>
            <a:pPr algn="just"/>
            <a:r>
              <a:rPr lang="ru-RU" sz="2000" b="1" u="sng" dirty="0" smtClean="0">
                <a:latin typeface="Arial" panose="020B0604020202020204" pitchFamily="34" charset="0"/>
                <a:cs typeface="Arial" panose="020B0604020202020204" pitchFamily="34" charset="0"/>
              </a:rPr>
              <a:t>По ПРСР, ПМДР</a:t>
            </a:r>
            <a:r>
              <a:rPr lang="bg-BG" sz="2000" b="1" u="sng" dirty="0" smtClean="0">
                <a:latin typeface="Arial" panose="020B0604020202020204" pitchFamily="34" charset="0"/>
                <a:cs typeface="Arial" panose="020B0604020202020204" pitchFamily="34" charset="0"/>
              </a:rPr>
              <a:t>, ОПРЧР</a:t>
            </a:r>
            <a:r>
              <a:rPr lang="ru-RU" sz="2000" b="1" u="sng" dirty="0" smtClean="0">
                <a:latin typeface="Arial" panose="020B0604020202020204" pitchFamily="34" charset="0"/>
                <a:cs typeface="Arial" panose="020B0604020202020204" pitchFamily="34" charset="0"/>
              </a:rPr>
              <a:t> и ОПНОИР:</a:t>
            </a: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левовата</a:t>
            </a:r>
            <a:r>
              <a:rPr lang="ru-RU" sz="2000" dirty="0" smtClean="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равностойност</a:t>
            </a:r>
            <a:r>
              <a:rPr lang="ru-RU" sz="2000" dirty="0">
                <a:latin typeface="Arial" panose="020B0604020202020204" pitchFamily="34" charset="0"/>
                <a:cs typeface="Arial" panose="020B0604020202020204" pitchFamily="34" charset="0"/>
              </a:rPr>
              <a:t> на </a:t>
            </a:r>
            <a:r>
              <a:rPr lang="ru-RU" sz="2000" b="1" dirty="0" smtClean="0">
                <a:latin typeface="Arial" panose="020B0604020202020204" pitchFamily="34" charset="0"/>
                <a:cs typeface="Arial" panose="020B0604020202020204" pitchFamily="34" charset="0"/>
              </a:rPr>
              <a:t>200 </a:t>
            </a:r>
            <a:r>
              <a:rPr lang="ru-RU" sz="2000" b="1" dirty="0">
                <a:latin typeface="Arial" panose="020B0604020202020204" pitchFamily="34" charset="0"/>
                <a:cs typeface="Arial" panose="020B0604020202020204" pitchFamily="34" charset="0"/>
              </a:rPr>
              <a:t>000 </a:t>
            </a:r>
            <a:r>
              <a:rPr lang="ru-RU" sz="2000" b="1" dirty="0" smtClean="0">
                <a:latin typeface="Arial" panose="020B0604020202020204" pitchFamily="34" charset="0"/>
                <a:cs typeface="Arial" panose="020B0604020202020204" pitchFamily="34" charset="0"/>
              </a:rPr>
              <a:t>евро</a:t>
            </a:r>
            <a:endParaRPr lang="ru-RU" sz="2000" b="1" dirty="0">
              <a:latin typeface="Arial" panose="020B0604020202020204" pitchFamily="34" charset="0"/>
              <a:cs typeface="Arial" panose="020B0604020202020204" pitchFamily="34" charset="0"/>
            </a:endParaRPr>
          </a:p>
          <a:p>
            <a:pPr algn="just"/>
            <a:endParaRPr lang="bg-BG" sz="2000" dirty="0">
              <a:latin typeface="Arial" panose="020B0604020202020204" pitchFamily="34" charset="0"/>
              <a:cs typeface="Arial" panose="020B0604020202020204" pitchFamily="34" charset="0"/>
            </a:endParaRPr>
          </a:p>
          <a:p>
            <a:pPr algn="just"/>
            <a:r>
              <a:rPr lang="ru-RU" sz="2000" b="1" u="sng" dirty="0" smtClean="0">
                <a:latin typeface="Arial" panose="020B0604020202020204" pitchFamily="34" charset="0"/>
                <a:cs typeface="Arial" panose="020B0604020202020204" pitchFamily="34" charset="0"/>
              </a:rPr>
              <a:t>По ОПОС:</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равностойността</a:t>
            </a:r>
            <a:r>
              <a:rPr lang="ru-RU" sz="2000" dirty="0">
                <a:latin typeface="Arial" panose="020B0604020202020204" pitchFamily="34" charset="0"/>
                <a:cs typeface="Arial" panose="020B0604020202020204" pitchFamily="34" charset="0"/>
              </a:rPr>
              <a:t> на 60 евро за </a:t>
            </a:r>
            <a:r>
              <a:rPr lang="ru-RU" sz="2000" dirty="0" err="1">
                <a:latin typeface="Arial" panose="020B0604020202020204" pitchFamily="34" charset="0"/>
                <a:cs typeface="Arial" panose="020B0604020202020204" pitchFamily="34" charset="0"/>
              </a:rPr>
              <a:t>хектар</a:t>
            </a:r>
            <a:r>
              <a:rPr lang="ru-RU" sz="2000" dirty="0">
                <a:latin typeface="Arial" panose="020B0604020202020204" pitchFamily="34" charset="0"/>
                <a:cs typeface="Arial" panose="020B0604020202020204" pitchFamily="34" charset="0"/>
              </a:rPr>
              <a:t> за </a:t>
            </a:r>
            <a:r>
              <a:rPr lang="ru-RU" sz="2000" dirty="0" err="1">
                <a:latin typeface="Arial" panose="020B0604020202020204" pitchFamily="34" charset="0"/>
                <a:cs typeface="Arial" panose="020B0604020202020204" pitchFamily="34" charset="0"/>
              </a:rPr>
              <a:t>консервационни</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дейности</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финансирани</a:t>
            </a:r>
            <a:r>
              <a:rPr lang="ru-RU" sz="2000" dirty="0">
                <a:latin typeface="Arial" panose="020B0604020202020204" pitchFamily="34" charset="0"/>
                <a:cs typeface="Arial" panose="020B0604020202020204" pitchFamily="34" charset="0"/>
              </a:rPr>
              <a:t> от ОПОС. По </a:t>
            </a:r>
            <a:r>
              <a:rPr lang="ru-RU" sz="2000" dirty="0" err="1">
                <a:latin typeface="Arial" panose="020B0604020202020204" pitchFamily="34" charset="0"/>
                <a:cs typeface="Arial" panose="020B0604020202020204" pitchFamily="34" charset="0"/>
              </a:rPr>
              <a:t>изключение</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разходите</a:t>
            </a:r>
            <a:r>
              <a:rPr lang="ru-RU" sz="2000" dirty="0">
                <a:latin typeface="Arial" panose="020B0604020202020204" pitchFamily="34" charset="0"/>
                <a:cs typeface="Arial" panose="020B0604020202020204" pitchFamily="34" charset="0"/>
              </a:rPr>
              <a:t> за </a:t>
            </a:r>
            <a:r>
              <a:rPr lang="ru-RU" sz="2000" dirty="0" err="1">
                <a:latin typeface="Arial" panose="020B0604020202020204" pitchFamily="34" charset="0"/>
                <a:cs typeface="Arial" panose="020B0604020202020204" pitchFamily="34" charset="0"/>
              </a:rPr>
              <a:t>хектар</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могат</a:t>
            </a:r>
            <a:r>
              <a:rPr lang="ru-RU" sz="2000" dirty="0">
                <a:latin typeface="Arial" panose="020B0604020202020204" pitchFamily="34" charset="0"/>
                <a:cs typeface="Arial" panose="020B0604020202020204" pitchFamily="34" charset="0"/>
              </a:rPr>
              <a:t> да </a:t>
            </a:r>
            <a:r>
              <a:rPr lang="ru-RU" sz="2000" dirty="0" err="1">
                <a:latin typeface="Arial" panose="020B0604020202020204" pitchFamily="34" charset="0"/>
                <a:cs typeface="Arial" panose="020B0604020202020204" pitchFamily="34" charset="0"/>
              </a:rPr>
              <a:t>надвишават</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посочената</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стойност</a:t>
            </a:r>
            <a:r>
              <a:rPr lang="ru-RU" sz="2000" dirty="0">
                <a:latin typeface="Arial" panose="020B0604020202020204" pitchFamily="34" charset="0"/>
                <a:cs typeface="Arial" panose="020B0604020202020204" pitchFamily="34" charset="0"/>
              </a:rPr>
              <a:t> с </a:t>
            </a:r>
            <a:r>
              <a:rPr lang="ru-RU" sz="2000" dirty="0" err="1">
                <a:latin typeface="Arial" panose="020B0604020202020204" pitchFamily="34" charset="0"/>
                <a:cs typeface="Arial" panose="020B0604020202020204" pitchFamily="34" charset="0"/>
              </a:rPr>
              <a:t>представяне</a:t>
            </a:r>
            <a:r>
              <a:rPr lang="ru-RU" sz="2000" dirty="0">
                <a:latin typeface="Arial" panose="020B0604020202020204" pitchFamily="34" charset="0"/>
                <a:cs typeface="Arial" panose="020B0604020202020204" pitchFamily="34" charset="0"/>
              </a:rPr>
              <a:t> на </a:t>
            </a:r>
            <a:r>
              <a:rPr lang="ru-RU" sz="2000" dirty="0" err="1">
                <a:latin typeface="Arial" panose="020B0604020202020204" pitchFamily="34" charset="0"/>
                <a:cs typeface="Arial" panose="020B0604020202020204" pitchFamily="34" charset="0"/>
              </a:rPr>
              <a:t>детайлна</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обосновка</a:t>
            </a:r>
            <a:r>
              <a:rPr lang="ru-RU" sz="2000" b="1" dirty="0" smtClean="0">
                <a:latin typeface="Arial" panose="020B0604020202020204" pitchFamily="34" charset="0"/>
                <a:cs typeface="Arial" panose="020B0604020202020204" pitchFamily="34" charset="0"/>
              </a:rPr>
              <a:t>.</a:t>
            </a:r>
            <a:r>
              <a:rPr lang="ru-RU" sz="2000" dirty="0" smtClean="0">
                <a:latin typeface="Arial" panose="020B0604020202020204" pitchFamily="34" charset="0"/>
                <a:cs typeface="Arial" panose="020B0604020202020204" pitchFamily="34" charset="0"/>
              </a:rPr>
              <a:t> </a:t>
            </a:r>
            <a:endParaRPr lang="bg-BG" sz="2000" b="1" dirty="0">
              <a:latin typeface="Arial" panose="020B0604020202020204" pitchFamily="34" charset="0"/>
              <a:cs typeface="Arial" panose="020B0604020202020204" pitchFamily="34" charset="0"/>
            </a:endParaRPr>
          </a:p>
          <a:p>
            <a:pPr algn="just"/>
            <a:endParaRPr lang="bg-BG" sz="1800" dirty="0" smtClean="0"/>
          </a:p>
          <a:p>
            <a:pPr algn="just"/>
            <a:r>
              <a:rPr lang="bg-BG" sz="2000" b="1" u="sng" dirty="0">
                <a:latin typeface="Arial" panose="020B0604020202020204" pitchFamily="34" charset="0"/>
                <a:cs typeface="Arial" panose="020B0604020202020204" pitchFamily="34" charset="0"/>
              </a:rPr>
              <a:t>По </a:t>
            </a:r>
            <a:r>
              <a:rPr lang="bg-BG" sz="2000" b="1" u="sng" dirty="0" smtClean="0">
                <a:latin typeface="Arial" panose="020B0604020202020204" pitchFamily="34" charset="0"/>
                <a:cs typeface="Arial" panose="020B0604020202020204" pitchFamily="34" charset="0"/>
              </a:rPr>
              <a:t>ОПИК</a:t>
            </a:r>
            <a:r>
              <a:rPr lang="bg-BG" sz="2000" b="1" u="sng" dirty="0">
                <a:latin typeface="Arial" panose="020B0604020202020204" pitchFamily="34" charset="0"/>
                <a:cs typeface="Arial" panose="020B0604020202020204" pitchFamily="34" charset="0"/>
              </a:rPr>
              <a:t>:</a:t>
            </a:r>
            <a:r>
              <a:rPr lang="bg-BG" sz="2000" dirty="0">
                <a:latin typeface="Arial" panose="020B0604020202020204" pitchFamily="34" charset="0"/>
                <a:cs typeface="Arial" panose="020B0604020202020204" pitchFamily="34" charset="0"/>
              </a:rPr>
              <a:t> </a:t>
            </a:r>
            <a:r>
              <a:rPr lang="bg-BG" sz="2000" dirty="0" smtClean="0">
                <a:latin typeface="Arial" panose="020B0604020202020204" pitchFamily="34" charset="0"/>
                <a:cs typeface="Arial" panose="020B0604020202020204" pitchFamily="34" charset="0"/>
              </a:rPr>
              <a:t>ще се определя от УО преди отваряне на всеки прием.</a:t>
            </a:r>
            <a:endParaRPr lang="bg-BG" sz="2000" b="1" u="sng"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5CD1A774-2575-4D98-AA76-1C6D5EAA728E}" type="slidenum">
              <a:rPr lang="bg-BG" smtClean="0">
                <a:solidFill>
                  <a:srgbClr val="000000"/>
                </a:solidFill>
              </a:rPr>
              <a:pPr>
                <a:defRPr/>
              </a:pPr>
              <a:t>17</a:t>
            </a:fld>
            <a:endParaRPr lang="bg-BG">
              <a:solidFill>
                <a:srgbClr val="000000"/>
              </a:solidFill>
            </a:endParaRPr>
          </a:p>
        </p:txBody>
      </p:sp>
      <p:sp>
        <p:nvSpPr>
          <p:cNvPr id="2" name="Title 1"/>
          <p:cNvSpPr>
            <a:spLocks noGrp="1"/>
          </p:cNvSpPr>
          <p:nvPr>
            <p:ph type="title"/>
          </p:nvPr>
        </p:nvSpPr>
        <p:spPr>
          <a:xfrm>
            <a:off x="611560" y="392983"/>
            <a:ext cx="8229600" cy="1143000"/>
          </a:xfrm>
        </p:spPr>
        <p:txBody>
          <a:bodyPr>
            <a:normAutofit/>
          </a:bodyPr>
          <a:lstStyle/>
          <a:p>
            <a:r>
              <a:rPr lang="bg-BG" sz="2400" dirty="0">
                <a:latin typeface="Arial" panose="020B0604020202020204" pitchFamily="34" charset="0"/>
                <a:cs typeface="Arial" panose="020B0604020202020204" pitchFamily="34" charset="0"/>
              </a:rPr>
              <a:t>Финансиране</a:t>
            </a:r>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7" y="44624"/>
            <a:ext cx="2304255" cy="775843"/>
          </a:xfrm>
          <a:prstGeom prst="rect">
            <a:avLst/>
          </a:prstGeom>
        </p:spPr>
      </p:pic>
    </p:spTree>
    <p:extLst>
      <p:ext uri="{BB962C8B-B14F-4D97-AF65-F5344CB8AC3E}">
        <p14:creationId xmlns:p14="http://schemas.microsoft.com/office/powerpoint/2010/main" val="3556362641"/>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68760"/>
            <a:ext cx="8229600" cy="4738531"/>
          </a:xfrm>
        </p:spPr>
        <p:txBody>
          <a:bodyPr>
            <a:noAutofit/>
          </a:bodyPr>
          <a:lstStyle/>
          <a:p>
            <a:pPr algn="just"/>
            <a:r>
              <a:rPr lang="ru-RU" sz="1600" dirty="0">
                <a:latin typeface="Arial" panose="020B0604020202020204" pitchFamily="34" charset="0"/>
                <a:cs typeface="Arial" panose="020B0604020202020204" pitchFamily="34" charset="0"/>
              </a:rPr>
              <a:t>Отговорен </a:t>
            </a:r>
            <a:r>
              <a:rPr lang="ru-RU" sz="1600" dirty="0" err="1">
                <a:latin typeface="Arial" panose="020B0604020202020204" pitchFamily="34" charset="0"/>
                <a:cs typeface="Arial" panose="020B0604020202020204" pitchFamily="34" charset="0"/>
              </a:rPr>
              <a:t>управляващ</a:t>
            </a:r>
            <a:r>
              <a:rPr lang="ru-RU" sz="1600" dirty="0">
                <a:latin typeface="Arial" panose="020B0604020202020204" pitchFamily="34" charset="0"/>
                <a:cs typeface="Arial" panose="020B0604020202020204" pitchFamily="34" charset="0"/>
              </a:rPr>
              <a:t> орган (УО) за </a:t>
            </a:r>
            <a:r>
              <a:rPr lang="ru-RU" sz="1600" dirty="0" err="1">
                <a:latin typeface="Arial" panose="020B0604020202020204" pitchFamily="34" charset="0"/>
                <a:cs typeface="Arial" panose="020B0604020202020204" pitchFamily="34" charset="0"/>
              </a:rPr>
              <a:t>прилагане</a:t>
            </a:r>
            <a:r>
              <a:rPr lang="ru-RU" sz="1600" dirty="0">
                <a:latin typeface="Arial" panose="020B0604020202020204" pitchFamily="34" charset="0"/>
                <a:cs typeface="Arial" panose="020B0604020202020204" pitchFamily="34" charset="0"/>
              </a:rPr>
              <a:t> на подхода ВОМР е УО на ПРСР</a:t>
            </a:r>
            <a:r>
              <a:rPr lang="ru-RU" sz="1600" dirty="0" smtClean="0">
                <a:latin typeface="Arial" panose="020B0604020202020204" pitchFamily="34" charset="0"/>
                <a:cs typeface="Arial" panose="020B0604020202020204" pitchFamily="34" charset="0"/>
              </a:rPr>
              <a:t>.</a:t>
            </a:r>
          </a:p>
          <a:p>
            <a:pPr algn="just"/>
            <a:r>
              <a:rPr lang="bg-BG" sz="1600" dirty="0" smtClean="0">
                <a:latin typeface="Arial" panose="020B0604020202020204" pitchFamily="34" charset="0"/>
                <a:cs typeface="Arial" panose="020B0604020202020204" pitchFamily="34" charset="0"/>
              </a:rPr>
              <a:t>УО </a:t>
            </a:r>
            <a:r>
              <a:rPr lang="bg-BG" sz="1600" dirty="0">
                <a:latin typeface="Arial" panose="020B0604020202020204" pitchFamily="34" charset="0"/>
                <a:cs typeface="Arial" panose="020B0604020202020204" pitchFamily="34" charset="0"/>
              </a:rPr>
              <a:t>на ПРСР координира действията на програмите по чл.1, ал.1 при </a:t>
            </a:r>
            <a:r>
              <a:rPr lang="bg-BG" sz="1600" dirty="0" err="1">
                <a:latin typeface="Arial" panose="020B0604020202020204" pitchFamily="34" charset="0"/>
                <a:cs typeface="Arial" panose="020B0604020202020204" pitchFamily="34" charset="0"/>
              </a:rPr>
              <a:t>многофондово</a:t>
            </a:r>
            <a:r>
              <a:rPr lang="bg-BG" sz="1600" dirty="0">
                <a:latin typeface="Arial" panose="020B0604020202020204" pitchFamily="34" charset="0"/>
                <a:cs typeface="Arial" panose="020B0604020202020204" pitchFamily="34" charset="0"/>
              </a:rPr>
              <a:t> финансиране на подхода ВОМР при изпълнение на следните подмерки: </a:t>
            </a:r>
          </a:p>
          <a:p>
            <a:pPr marL="109728" indent="0" algn="just">
              <a:buNone/>
            </a:pPr>
            <a:r>
              <a:rPr lang="bg-BG" sz="1600" dirty="0">
                <a:latin typeface="Arial" panose="020B0604020202020204" pitchFamily="34" charset="0"/>
                <a:cs typeface="Arial" panose="020B0604020202020204" pitchFamily="34" charset="0"/>
              </a:rPr>
              <a:t>1. „Помощ за подготвителни дейности” от ПРСР, с изключение на дейностите по предоставяне на помощ за финансиране на малки пилотни проекти;</a:t>
            </a:r>
          </a:p>
          <a:p>
            <a:pPr marL="109728" indent="0" algn="just">
              <a:buNone/>
            </a:pPr>
            <a:r>
              <a:rPr lang="bg-BG" sz="1600" dirty="0">
                <a:latin typeface="Arial" panose="020B0604020202020204" pitchFamily="34" charset="0"/>
                <a:cs typeface="Arial" panose="020B0604020202020204" pitchFamily="34" charset="0"/>
              </a:rPr>
              <a:t>2. „Прилагане на операции в рамките на стратегии за ВОМР” от </a:t>
            </a:r>
            <a:r>
              <a:rPr lang="bg-BG" sz="1600" dirty="0" smtClean="0">
                <a:latin typeface="Arial" panose="020B0604020202020204" pitchFamily="34" charset="0"/>
                <a:cs typeface="Arial" panose="020B0604020202020204" pitchFamily="34" charset="0"/>
              </a:rPr>
              <a:t>ПРСР.</a:t>
            </a:r>
          </a:p>
          <a:p>
            <a:pPr algn="just"/>
            <a:r>
              <a:rPr lang="bg-BG" sz="1600" dirty="0" smtClean="0">
                <a:latin typeface="Arial" panose="020B0604020202020204" pitchFamily="34" charset="0"/>
                <a:cs typeface="Arial" panose="020B0604020202020204" pitchFamily="34" charset="0"/>
              </a:rPr>
              <a:t>За </a:t>
            </a:r>
            <a:r>
              <a:rPr lang="bg-BG" sz="1600" dirty="0">
                <a:latin typeface="Arial" panose="020B0604020202020204" pitchFamily="34" charset="0"/>
                <a:cs typeface="Arial" panose="020B0604020202020204" pitchFamily="34" charset="0"/>
              </a:rPr>
              <a:t>осигуряване на координацията на прилагането на подхода със заповед на министъра на земеделието и храните или упълномощено от него лице се създава </a:t>
            </a:r>
            <a:r>
              <a:rPr lang="ru-RU" sz="1600" dirty="0">
                <a:latin typeface="Arial" panose="020B0604020202020204" pitchFamily="34" charset="0"/>
                <a:cs typeface="Arial" panose="020B0604020202020204" pitchFamily="34" charset="0"/>
              </a:rPr>
              <a:t>Комитет за координация</a:t>
            </a:r>
            <a:r>
              <a:rPr lang="bg-BG" sz="1600" dirty="0">
                <a:latin typeface="Arial" panose="020B0604020202020204" pitchFamily="34" charset="0"/>
                <a:cs typeface="Arial" panose="020B0604020202020204" pitchFamily="34" charset="0"/>
              </a:rPr>
              <a:t> на ВОМР</a:t>
            </a:r>
            <a:r>
              <a:rPr lang="ru-RU" sz="1600" dirty="0" smtClean="0">
                <a:latin typeface="Arial" panose="020B0604020202020204" pitchFamily="34" charset="0"/>
                <a:cs typeface="Arial" panose="020B0604020202020204" pitchFamily="34" charset="0"/>
              </a:rPr>
              <a:t>.</a:t>
            </a:r>
          </a:p>
          <a:p>
            <a:pPr algn="just"/>
            <a:r>
              <a:rPr lang="bg-BG" sz="1600" dirty="0">
                <a:latin typeface="Arial" panose="020B0604020202020204" pitchFamily="34" charset="0"/>
                <a:cs typeface="Arial" panose="020B0604020202020204" pitchFamily="34" charset="0"/>
              </a:rPr>
              <a:t>Комитетът </a:t>
            </a:r>
            <a:r>
              <a:rPr lang="bg-BG" sz="1600" dirty="0" smtClean="0">
                <a:latin typeface="Arial" panose="020B0604020202020204" pitchFamily="34" charset="0"/>
                <a:cs typeface="Arial" panose="020B0604020202020204" pitchFamily="34" charset="0"/>
              </a:rPr>
              <a:t>включва </a:t>
            </a:r>
            <a:r>
              <a:rPr lang="ru-RU" sz="1600" dirty="0">
                <a:latin typeface="Arial" panose="020B0604020202020204" pitchFamily="34" charset="0"/>
                <a:cs typeface="Arial" panose="020B0604020202020204" pitchFamily="34" charset="0"/>
              </a:rPr>
              <a:t>по един </a:t>
            </a:r>
            <a:r>
              <a:rPr lang="ru-RU" sz="1600" dirty="0" err="1">
                <a:latin typeface="Arial" panose="020B0604020202020204" pitchFamily="34" charset="0"/>
                <a:cs typeface="Arial" panose="020B0604020202020204" pitchFamily="34" charset="0"/>
              </a:rPr>
              <a:t>редовен</a:t>
            </a:r>
            <a:r>
              <a:rPr lang="ru-RU" sz="1600" dirty="0">
                <a:latin typeface="Arial" panose="020B0604020202020204" pitchFamily="34" charset="0"/>
                <a:cs typeface="Arial" panose="020B0604020202020204" pitchFamily="34" charset="0"/>
              </a:rPr>
              <a:t> и един </a:t>
            </a:r>
            <a:r>
              <a:rPr lang="ru-RU" sz="1600" dirty="0" err="1">
                <a:latin typeface="Arial" panose="020B0604020202020204" pitchFamily="34" charset="0"/>
                <a:cs typeface="Arial" panose="020B0604020202020204" pitchFamily="34" charset="0"/>
              </a:rPr>
              <a:t>резервен</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представител</a:t>
            </a:r>
            <a:r>
              <a:rPr lang="ru-RU" sz="1600" dirty="0">
                <a:latin typeface="Arial" panose="020B0604020202020204" pitchFamily="34" charset="0"/>
                <a:cs typeface="Arial" panose="020B0604020202020204" pitchFamily="34" charset="0"/>
              </a:rPr>
              <a:t> на </a:t>
            </a:r>
            <a:r>
              <a:rPr lang="ru-RU" sz="1600" dirty="0" err="1">
                <a:latin typeface="Arial" panose="020B0604020202020204" pitchFamily="34" charset="0"/>
                <a:cs typeface="Arial" panose="020B0604020202020204" pitchFamily="34" charset="0"/>
              </a:rPr>
              <a:t>всички</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програми</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участващи</a:t>
            </a:r>
            <a:r>
              <a:rPr lang="ru-RU" sz="1600" dirty="0">
                <a:latin typeface="Arial" panose="020B0604020202020204" pitchFamily="34" charset="0"/>
                <a:cs typeface="Arial" panose="020B0604020202020204" pitchFamily="34" charset="0"/>
              </a:rPr>
              <a:t> в </a:t>
            </a:r>
            <a:r>
              <a:rPr lang="bg-BG" sz="1600" dirty="0">
                <a:latin typeface="Arial" panose="020B0604020202020204" pitchFamily="34" charset="0"/>
                <a:cs typeface="Arial" panose="020B0604020202020204" pitchFamily="34" charset="0"/>
              </a:rPr>
              <a:t>изпълнението на ВОМР</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Държавен</a:t>
            </a:r>
            <a:r>
              <a:rPr lang="ru-RU" sz="1600" dirty="0">
                <a:latin typeface="Arial" panose="020B0604020202020204" pitchFamily="34" charset="0"/>
                <a:cs typeface="Arial" panose="020B0604020202020204" pitchFamily="34" charset="0"/>
              </a:rPr>
              <a:t> фонд „</a:t>
            </a:r>
            <a:r>
              <a:rPr lang="ru-RU" sz="1600" dirty="0" err="1">
                <a:latin typeface="Arial" panose="020B0604020202020204" pitchFamily="34" charset="0"/>
                <a:cs typeface="Arial" panose="020B0604020202020204" pitchFamily="34" charset="0"/>
              </a:rPr>
              <a:t>Земеделие</a:t>
            </a:r>
            <a:r>
              <a:rPr lang="ru-RU" sz="1600" dirty="0">
                <a:latin typeface="Arial" panose="020B0604020202020204" pitchFamily="34" charset="0"/>
                <a:cs typeface="Arial" panose="020B0604020202020204" pitchFamily="34" charset="0"/>
              </a:rPr>
              <a:t>” – </a:t>
            </a:r>
            <a:r>
              <a:rPr lang="ru-RU" sz="1600" dirty="0" err="1">
                <a:latin typeface="Arial" panose="020B0604020202020204" pitchFamily="34" charset="0"/>
                <a:cs typeface="Arial" panose="020B0604020202020204" pitchFamily="34" charset="0"/>
              </a:rPr>
              <a:t>Разплащателна</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агенция</a:t>
            </a:r>
            <a:r>
              <a:rPr lang="ru-RU" sz="1600" dirty="0">
                <a:latin typeface="Arial" panose="020B0604020202020204" pitchFamily="34" charset="0"/>
                <a:cs typeface="Arial" panose="020B0604020202020204" pitchFamily="34" charset="0"/>
              </a:rPr>
              <a:t> (РА), </a:t>
            </a:r>
            <a:r>
              <a:rPr lang="ru-RU" sz="1600" dirty="0" err="1">
                <a:latin typeface="Arial" panose="020B0604020202020204" pitchFamily="34" charset="0"/>
                <a:cs typeface="Arial" panose="020B0604020202020204" pitchFamily="34" charset="0"/>
              </a:rPr>
              <a:t>Икономическия</a:t>
            </a:r>
            <a:r>
              <a:rPr lang="ru-RU" sz="1600" dirty="0">
                <a:latin typeface="Arial" panose="020B0604020202020204" pitchFamily="34" charset="0"/>
                <a:cs typeface="Arial" panose="020B0604020202020204" pitchFamily="34" charset="0"/>
              </a:rPr>
              <a:t> и социален </a:t>
            </a:r>
            <a:r>
              <a:rPr lang="ru-RU" sz="1600" dirty="0" err="1">
                <a:latin typeface="Arial" panose="020B0604020202020204" pitchFamily="34" charset="0"/>
                <a:cs typeface="Arial" panose="020B0604020202020204" pitchFamily="34" charset="0"/>
              </a:rPr>
              <a:t>съвет</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Централното</a:t>
            </a:r>
            <a:r>
              <a:rPr lang="ru-RU" sz="1600" dirty="0">
                <a:latin typeface="Arial" panose="020B0604020202020204" pitchFamily="34" charset="0"/>
                <a:cs typeface="Arial" panose="020B0604020202020204" pitchFamily="34" charset="0"/>
              </a:rPr>
              <a:t> координационно звено в </a:t>
            </a:r>
            <a:r>
              <a:rPr lang="ru-RU" sz="1600" dirty="0" err="1">
                <a:latin typeface="Arial" panose="020B0604020202020204" pitchFamily="34" charset="0"/>
                <a:cs typeface="Arial" panose="020B0604020202020204" pitchFamily="34" charset="0"/>
              </a:rPr>
              <a:t>администрацията</a:t>
            </a:r>
            <a:r>
              <a:rPr lang="ru-RU" sz="1600" dirty="0">
                <a:latin typeface="Arial" panose="020B0604020202020204" pitchFamily="34" charset="0"/>
                <a:cs typeface="Arial" panose="020B0604020202020204" pitchFamily="34" charset="0"/>
              </a:rPr>
              <a:t> на </a:t>
            </a:r>
            <a:r>
              <a:rPr lang="ru-RU" sz="1600" dirty="0" err="1">
                <a:latin typeface="Arial" panose="020B0604020202020204" pitchFamily="34" charset="0"/>
                <a:cs typeface="Arial" panose="020B0604020202020204" pitchFamily="34" charset="0"/>
              </a:rPr>
              <a:t>Министерския</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съвет</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Изпълнителна</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агенция</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Одит</a:t>
            </a:r>
            <a:r>
              <a:rPr lang="ru-RU" sz="1600" dirty="0">
                <a:latin typeface="Arial" panose="020B0604020202020204" pitchFamily="34" charset="0"/>
                <a:cs typeface="Arial" panose="020B0604020202020204" pitchFamily="34" charset="0"/>
              </a:rPr>
              <a:t> на </a:t>
            </a:r>
            <a:r>
              <a:rPr lang="ru-RU" sz="1600" dirty="0" err="1">
                <a:latin typeface="Arial" panose="020B0604020202020204" pitchFamily="34" charset="0"/>
                <a:cs typeface="Arial" panose="020B0604020202020204" pitchFamily="34" charset="0"/>
              </a:rPr>
              <a:t>средствата</a:t>
            </a:r>
            <a:r>
              <a:rPr lang="ru-RU" sz="1600" dirty="0">
                <a:latin typeface="Arial" panose="020B0604020202020204" pitchFamily="34" charset="0"/>
                <a:cs typeface="Arial" panose="020B0604020202020204" pitchFamily="34" charset="0"/>
              </a:rPr>
              <a:t> от </a:t>
            </a:r>
            <a:r>
              <a:rPr lang="ru-RU" sz="1600" dirty="0" err="1">
                <a:latin typeface="Arial" panose="020B0604020202020204" pitchFamily="34" charset="0"/>
                <a:cs typeface="Arial" panose="020B0604020202020204" pitchFamily="34" charset="0"/>
              </a:rPr>
              <a:t>Европейския</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съюз</a:t>
            </a:r>
            <a:r>
              <a:rPr lang="ru-RU" sz="1600" dirty="0">
                <a:latin typeface="Arial" panose="020B0604020202020204" pitchFamily="34" charset="0"/>
                <a:cs typeface="Arial" panose="020B0604020202020204" pitchFamily="34" charset="0"/>
              </a:rPr>
              <a:t>”, дирекция „Национален фонд“ в </a:t>
            </a:r>
            <a:r>
              <a:rPr lang="ru-RU" sz="1600" dirty="0" err="1">
                <a:latin typeface="Arial" panose="020B0604020202020204" pitchFamily="34" charset="0"/>
                <a:cs typeface="Arial" panose="020B0604020202020204" pitchFamily="34" charset="0"/>
              </a:rPr>
              <a:t>Министерството</a:t>
            </a:r>
            <a:r>
              <a:rPr lang="ru-RU" sz="1600" dirty="0">
                <a:latin typeface="Arial" panose="020B0604020202020204" pitchFamily="34" charset="0"/>
                <a:cs typeface="Arial" panose="020B0604020202020204" pitchFamily="34" charset="0"/>
              </a:rPr>
              <a:t> на </a:t>
            </a:r>
            <a:r>
              <a:rPr lang="ru-RU" sz="1600" dirty="0" err="1">
                <a:latin typeface="Arial" panose="020B0604020202020204" pitchFamily="34" charset="0"/>
                <a:cs typeface="Arial" panose="020B0604020202020204" pitchFamily="34" charset="0"/>
              </a:rPr>
              <a:t>финансите</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Националното</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сдружение</a:t>
            </a:r>
            <a:r>
              <a:rPr lang="ru-RU" sz="1600" dirty="0">
                <a:latin typeface="Arial" panose="020B0604020202020204" pitchFamily="34" charset="0"/>
                <a:cs typeface="Arial" panose="020B0604020202020204" pitchFamily="34" charset="0"/>
              </a:rPr>
              <a:t> на </a:t>
            </a:r>
            <a:r>
              <a:rPr lang="ru-RU" sz="1600" dirty="0" err="1">
                <a:latin typeface="Arial" panose="020B0604020202020204" pitchFamily="34" charset="0"/>
                <a:cs typeface="Arial" panose="020B0604020202020204" pitchFamily="34" charset="0"/>
              </a:rPr>
              <a:t>общините</a:t>
            </a:r>
            <a:r>
              <a:rPr lang="ru-RU" sz="1600" dirty="0">
                <a:latin typeface="Arial" panose="020B0604020202020204" pitchFamily="34" charset="0"/>
                <a:cs typeface="Arial" panose="020B0604020202020204" pitchFamily="34" charset="0"/>
              </a:rPr>
              <a:t> в </a:t>
            </a:r>
            <a:r>
              <a:rPr lang="ru-RU" sz="1600" dirty="0" err="1">
                <a:latin typeface="Arial" panose="020B0604020202020204" pitchFamily="34" charset="0"/>
                <a:cs typeface="Arial" panose="020B0604020202020204" pitchFamily="34" charset="0"/>
              </a:rPr>
              <a:t>Република</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България</a:t>
            </a:r>
            <a:r>
              <a:rPr lang="ru-RU" sz="1600" dirty="0">
                <a:latin typeface="Arial" panose="020B0604020202020204" pitchFamily="34" charset="0"/>
                <a:cs typeface="Arial" panose="020B0604020202020204" pitchFamily="34" charset="0"/>
              </a:rPr>
              <a:t> и по един </a:t>
            </a:r>
            <a:r>
              <a:rPr lang="ru-RU" sz="1600" dirty="0" err="1">
                <a:latin typeface="Arial" panose="020B0604020202020204" pitchFamily="34" charset="0"/>
                <a:cs typeface="Arial" panose="020B0604020202020204" pitchFamily="34" charset="0"/>
              </a:rPr>
              <a:t>представител</a:t>
            </a:r>
            <a:r>
              <a:rPr lang="ru-RU" sz="1600" dirty="0">
                <a:latin typeface="Arial" panose="020B0604020202020204" pitchFamily="34" charset="0"/>
                <a:cs typeface="Arial" panose="020B0604020202020204" pitchFamily="34" charset="0"/>
              </a:rPr>
              <a:t> на </a:t>
            </a:r>
            <a:r>
              <a:rPr lang="ru-RU" sz="1600" dirty="0" err="1">
                <a:latin typeface="Arial" panose="020B0604020202020204" pitchFamily="34" charset="0"/>
                <a:cs typeface="Arial" panose="020B0604020202020204" pitchFamily="34" charset="0"/>
              </a:rPr>
              <a:t>сдруженията</a:t>
            </a:r>
            <a:r>
              <a:rPr lang="ru-RU" sz="1600" dirty="0">
                <a:latin typeface="Arial" panose="020B0604020202020204" pitchFamily="34" charset="0"/>
                <a:cs typeface="Arial" panose="020B0604020202020204" pitchFamily="34" charset="0"/>
              </a:rPr>
              <a:t> на </a:t>
            </a:r>
            <a:r>
              <a:rPr lang="ru-RU" sz="1600" dirty="0" err="1">
                <a:latin typeface="Arial" panose="020B0604020202020204" pitchFamily="34" charset="0"/>
                <a:cs typeface="Arial" panose="020B0604020202020204" pitchFamily="34" charset="0"/>
              </a:rPr>
              <a:t>местните</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инициативни</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групи</a:t>
            </a:r>
            <a:r>
              <a:rPr lang="ru-RU" sz="1600" dirty="0">
                <a:latin typeface="Arial" panose="020B0604020202020204" pitchFamily="34" charset="0"/>
                <a:cs typeface="Arial" panose="020B0604020202020204" pitchFamily="34" charset="0"/>
              </a:rPr>
              <a:t> (МИГ) и на </a:t>
            </a:r>
            <a:r>
              <a:rPr lang="ru-RU" sz="1600" dirty="0" err="1">
                <a:latin typeface="Arial" panose="020B0604020202020204" pitchFamily="34" charset="0"/>
                <a:cs typeface="Arial" panose="020B0604020202020204" pitchFamily="34" charset="0"/>
              </a:rPr>
              <a:t>местните</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инициативни</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рибарски</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групи</a:t>
            </a:r>
            <a:r>
              <a:rPr lang="ru-RU" sz="1600" dirty="0">
                <a:latin typeface="Arial" panose="020B0604020202020204" pitchFamily="34" charset="0"/>
                <a:cs typeface="Arial" panose="020B0604020202020204" pitchFamily="34" charset="0"/>
              </a:rPr>
              <a:t> (МИРГ).</a:t>
            </a:r>
            <a:endParaRPr lang="bg-BG" sz="160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pPr>
              <a:defRPr/>
            </a:pPr>
            <a:fld id="{5CD1A774-2575-4D98-AA76-1C6D5EAA728E}" type="slidenum">
              <a:rPr lang="bg-BG" smtClean="0">
                <a:solidFill>
                  <a:srgbClr val="000000"/>
                </a:solidFill>
              </a:rPr>
              <a:pPr>
                <a:defRPr/>
              </a:pPr>
              <a:t>18</a:t>
            </a:fld>
            <a:endParaRPr lang="bg-BG">
              <a:solidFill>
                <a:srgbClr val="000000"/>
              </a:solidFill>
            </a:endParaRPr>
          </a:p>
        </p:txBody>
      </p:sp>
      <p:sp>
        <p:nvSpPr>
          <p:cNvPr id="4" name="Title 3"/>
          <p:cNvSpPr>
            <a:spLocks noGrp="1"/>
          </p:cNvSpPr>
          <p:nvPr>
            <p:ph type="title"/>
          </p:nvPr>
        </p:nvSpPr>
        <p:spPr>
          <a:xfrm>
            <a:off x="457200" y="274638"/>
            <a:ext cx="8229600" cy="994122"/>
          </a:xfrm>
        </p:spPr>
        <p:txBody>
          <a:bodyPr>
            <a:normAutofit fontScale="90000"/>
          </a:bodyPr>
          <a:lstStyle/>
          <a:p>
            <a:r>
              <a:rPr lang="ru-RU" sz="3200" dirty="0">
                <a:latin typeface="Arial" panose="020B0604020202020204" pitchFamily="34" charset="0"/>
                <a:ea typeface="Times New Roman"/>
                <a:cs typeface="Arial" panose="020B0604020202020204" pitchFamily="34" charset="0"/>
              </a:rPr>
              <a:t/>
            </a:r>
            <a:br>
              <a:rPr lang="ru-RU" sz="3200" dirty="0">
                <a:latin typeface="Arial" panose="020B0604020202020204" pitchFamily="34" charset="0"/>
                <a:ea typeface="Times New Roman"/>
                <a:cs typeface="Arial" panose="020B0604020202020204" pitchFamily="34" charset="0"/>
              </a:rPr>
            </a:br>
            <a:r>
              <a:rPr lang="ru-RU" sz="3200" dirty="0" smtClean="0">
                <a:latin typeface="Arial" panose="020B0604020202020204" pitchFamily="34" charset="0"/>
                <a:ea typeface="Times New Roman"/>
                <a:cs typeface="Arial" panose="020B0604020202020204" pitchFamily="34" charset="0"/>
              </a:rPr>
              <a:t/>
            </a:r>
            <a:br>
              <a:rPr lang="ru-RU" sz="3200" dirty="0" smtClean="0">
                <a:latin typeface="Arial" panose="020B0604020202020204" pitchFamily="34" charset="0"/>
                <a:ea typeface="Times New Roman"/>
                <a:cs typeface="Arial" panose="020B0604020202020204" pitchFamily="34" charset="0"/>
              </a:rPr>
            </a:br>
            <a:r>
              <a:rPr lang="ru-RU" sz="3200" dirty="0" smtClean="0">
                <a:latin typeface="Arial" panose="020B0604020202020204" pitchFamily="34" charset="0"/>
                <a:ea typeface="Times New Roman"/>
                <a:cs typeface="Arial" panose="020B0604020202020204" pitchFamily="34" charset="0"/>
              </a:rPr>
              <a:t> </a:t>
            </a:r>
            <a:r>
              <a:rPr lang="ru-RU" sz="2700" dirty="0" err="1" smtClean="0">
                <a:effectLst/>
                <a:latin typeface="Arial" panose="020B0604020202020204" pitchFamily="34" charset="0"/>
                <a:ea typeface="Times New Roman"/>
                <a:cs typeface="Arial" panose="020B0604020202020204" pitchFamily="34" charset="0"/>
              </a:rPr>
              <a:t>Механизъм</a:t>
            </a:r>
            <a:r>
              <a:rPr lang="ru-RU" sz="2700" dirty="0" smtClean="0">
                <a:effectLst/>
                <a:latin typeface="Arial" panose="020B0604020202020204" pitchFamily="34" charset="0"/>
                <a:ea typeface="Times New Roman"/>
                <a:cs typeface="Arial" panose="020B0604020202020204" pitchFamily="34" charset="0"/>
              </a:rPr>
              <a:t> за координация</a:t>
            </a:r>
            <a:r>
              <a:rPr lang="ru-RU" sz="3100" dirty="0">
                <a:latin typeface="Arial" panose="020B0604020202020204" pitchFamily="34" charset="0"/>
                <a:ea typeface="Times New Roman"/>
                <a:cs typeface="Arial" panose="020B0604020202020204" pitchFamily="34" charset="0"/>
              </a:rPr>
              <a:t/>
            </a:r>
            <a:br>
              <a:rPr lang="ru-RU" sz="3100" dirty="0">
                <a:latin typeface="Arial" panose="020B0604020202020204" pitchFamily="34" charset="0"/>
                <a:ea typeface="Times New Roman"/>
                <a:cs typeface="Arial" panose="020B0604020202020204" pitchFamily="34" charset="0"/>
              </a:rPr>
            </a:br>
            <a:endParaRPr lang="bg-BG" sz="3100" dirty="0"/>
          </a:p>
        </p:txBody>
      </p:sp>
      <p:pic>
        <p:nvPicPr>
          <p:cNvPr id="5" name="Picture 3"/>
          <p:cNvPicPr>
            <a:picLocks noChangeAspect="1"/>
          </p:cNvPicPr>
          <p:nvPr/>
        </p:nvPicPr>
        <p:blipFill>
          <a:blip r:embed="rId2"/>
          <a:srcRect/>
          <a:stretch>
            <a:fillRect/>
          </a:stretch>
        </p:blipFill>
        <p:spPr bwMode="auto">
          <a:xfrm>
            <a:off x="466750" y="48771"/>
            <a:ext cx="2305050" cy="776288"/>
          </a:xfrm>
          <a:prstGeom prst="rect">
            <a:avLst/>
          </a:prstGeom>
          <a:noFill/>
          <a:ln w="9525">
            <a:noFill/>
            <a:miter lim="800000"/>
            <a:headEnd/>
            <a:tailEnd/>
          </a:ln>
        </p:spPr>
      </p:pic>
    </p:spTree>
    <p:extLst>
      <p:ext uri="{BB962C8B-B14F-4D97-AF65-F5344CB8AC3E}">
        <p14:creationId xmlns:p14="http://schemas.microsoft.com/office/powerpoint/2010/main" val="159940537"/>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72816"/>
            <a:ext cx="8229600" cy="4353347"/>
          </a:xfrm>
        </p:spPr>
        <p:txBody>
          <a:bodyPr>
            <a:normAutofit/>
          </a:bodyPr>
          <a:lstStyle/>
          <a:p>
            <a:pPr>
              <a:lnSpc>
                <a:spcPct val="80000"/>
              </a:lnSpc>
            </a:pPr>
            <a:endParaRPr lang="bg-BG" sz="2000" dirty="0" smtClean="0">
              <a:latin typeface="Arial" panose="020B0604020202020204" pitchFamily="34" charset="0"/>
              <a:cs typeface="Arial" panose="020B0604020202020204" pitchFamily="34" charset="0"/>
            </a:endParaRPr>
          </a:p>
          <a:p>
            <a:pPr algn="just">
              <a:lnSpc>
                <a:spcPct val="80000"/>
              </a:lnSpc>
              <a:spcBef>
                <a:spcPts val="0"/>
              </a:spcBef>
            </a:pPr>
            <a:r>
              <a:rPr lang="ru-RU" sz="1700" dirty="0" smtClean="0">
                <a:latin typeface="Arial" panose="020B0604020202020204" pitchFamily="34" charset="0"/>
                <a:cs typeface="Arial" panose="020B0604020202020204" pitchFamily="34" charset="0"/>
              </a:rPr>
              <a:t>УО </a:t>
            </a:r>
            <a:r>
              <a:rPr lang="ru-RU" sz="1700" dirty="0">
                <a:latin typeface="Arial" panose="020B0604020202020204" pitchFamily="34" charset="0"/>
                <a:cs typeface="Arial" panose="020B0604020202020204" pitchFamily="34" charset="0"/>
              </a:rPr>
              <a:t>на </a:t>
            </a:r>
            <a:r>
              <a:rPr lang="ru-RU" sz="1700" dirty="0" err="1" smtClean="0">
                <a:latin typeface="Arial" panose="020B0604020202020204" pitchFamily="34" charset="0"/>
                <a:cs typeface="Arial" panose="020B0604020202020204" pitchFamily="34" charset="0"/>
              </a:rPr>
              <a:t>програмите</a:t>
            </a:r>
            <a:r>
              <a:rPr lang="ru-RU" sz="1700" dirty="0" smtClean="0">
                <a:latin typeface="Arial" panose="020B0604020202020204" pitchFamily="34" charset="0"/>
                <a:cs typeface="Arial" panose="020B0604020202020204" pitchFamily="34" charset="0"/>
              </a:rPr>
              <a:t>, </a:t>
            </a:r>
            <a:r>
              <a:rPr lang="ru-RU" sz="1700" dirty="0" err="1" smtClean="0">
                <a:latin typeface="Arial" panose="020B0604020202020204" pitchFamily="34" charset="0"/>
                <a:cs typeface="Arial" panose="020B0604020202020204" pitchFamily="34" charset="0"/>
              </a:rPr>
              <a:t>включени</a:t>
            </a:r>
            <a:r>
              <a:rPr lang="ru-RU" sz="1700" dirty="0" smtClean="0">
                <a:latin typeface="Arial" panose="020B0604020202020204" pitchFamily="34" charset="0"/>
                <a:cs typeface="Arial" panose="020B0604020202020204" pitchFamily="34" charset="0"/>
              </a:rPr>
              <a:t> в подхода ВОМР, </a:t>
            </a:r>
            <a:r>
              <a:rPr lang="ru-RU" sz="1700" dirty="0">
                <a:latin typeface="Arial" panose="020B0604020202020204" pitchFamily="34" charset="0"/>
                <a:cs typeface="Arial" panose="020B0604020202020204" pitchFamily="34" charset="0"/>
              </a:rPr>
              <a:t>с </a:t>
            </a:r>
            <a:r>
              <a:rPr lang="ru-RU" sz="1700" dirty="0" err="1">
                <a:latin typeface="Arial" panose="020B0604020202020204" pitchFamily="34" charset="0"/>
                <a:cs typeface="Arial" panose="020B0604020202020204" pitchFamily="34" charset="0"/>
              </a:rPr>
              <a:t>изключение</a:t>
            </a:r>
            <a:r>
              <a:rPr lang="ru-RU" sz="1700" dirty="0">
                <a:latin typeface="Arial" panose="020B0604020202020204" pitchFamily="34" charset="0"/>
                <a:cs typeface="Arial" panose="020B0604020202020204" pitchFamily="34" charset="0"/>
              </a:rPr>
              <a:t> на ПРСР, </a:t>
            </a:r>
            <a:r>
              <a:rPr lang="ru-RU" sz="1700" dirty="0" err="1">
                <a:latin typeface="Arial" panose="020B0604020202020204" pitchFamily="34" charset="0"/>
                <a:cs typeface="Arial" panose="020B0604020202020204" pitchFamily="34" charset="0"/>
              </a:rPr>
              <a:t>както</a:t>
            </a:r>
            <a:r>
              <a:rPr lang="ru-RU" sz="1700" dirty="0">
                <a:latin typeface="Arial" panose="020B0604020202020204" pitchFamily="34" charset="0"/>
                <a:cs typeface="Arial" panose="020B0604020202020204" pitchFamily="34" charset="0"/>
              </a:rPr>
              <a:t> и </a:t>
            </a:r>
            <a:r>
              <a:rPr lang="ru-RU" sz="1700" dirty="0" err="1">
                <a:latin typeface="Arial" panose="020B0604020202020204" pitchFamily="34" charset="0"/>
                <a:cs typeface="Arial" panose="020B0604020202020204" pitchFamily="34" charset="0"/>
              </a:rPr>
              <a:t>бенефициентите</a:t>
            </a:r>
            <a:r>
              <a:rPr lang="ru-RU" sz="1700" dirty="0">
                <a:latin typeface="Arial" panose="020B0604020202020204" pitchFamily="34" charset="0"/>
                <a:cs typeface="Arial" panose="020B0604020202020204" pitchFamily="34" charset="0"/>
              </a:rPr>
              <a:t> по </a:t>
            </a:r>
            <a:r>
              <a:rPr lang="ru-RU" sz="1700" dirty="0" err="1">
                <a:latin typeface="Arial" panose="020B0604020202020204" pitchFamily="34" charset="0"/>
                <a:cs typeface="Arial" panose="020B0604020202020204" pitchFamily="34" charset="0"/>
              </a:rPr>
              <a:t>тези</a:t>
            </a:r>
            <a:r>
              <a:rPr lang="ru-RU" sz="1700" dirty="0">
                <a:latin typeface="Arial" panose="020B0604020202020204" pitchFamily="34" charset="0"/>
                <a:cs typeface="Arial" panose="020B0604020202020204" pitchFamily="34" charset="0"/>
              </a:rPr>
              <a:t> </a:t>
            </a:r>
            <a:r>
              <a:rPr lang="ru-RU" sz="1700" dirty="0" err="1">
                <a:latin typeface="Arial" panose="020B0604020202020204" pitchFamily="34" charset="0"/>
                <a:cs typeface="Arial" panose="020B0604020202020204" pitchFamily="34" charset="0"/>
              </a:rPr>
              <a:t>програми</a:t>
            </a:r>
            <a:r>
              <a:rPr lang="ru-RU" sz="1700" dirty="0">
                <a:latin typeface="Arial" panose="020B0604020202020204" pitchFamily="34" charset="0"/>
                <a:cs typeface="Arial" panose="020B0604020202020204" pitchFamily="34" charset="0"/>
              </a:rPr>
              <a:t> </a:t>
            </a:r>
            <a:r>
              <a:rPr lang="ru-RU" sz="1700" dirty="0" err="1">
                <a:latin typeface="Arial" panose="020B0604020202020204" pitchFamily="34" charset="0"/>
                <a:cs typeface="Arial" panose="020B0604020202020204" pitchFamily="34" charset="0"/>
              </a:rPr>
              <a:t>въвеждат</a:t>
            </a:r>
            <a:r>
              <a:rPr lang="ru-RU" sz="1700" dirty="0">
                <a:latin typeface="Arial" panose="020B0604020202020204" pitchFamily="34" charset="0"/>
                <a:cs typeface="Arial" panose="020B0604020202020204" pitchFamily="34" charset="0"/>
              </a:rPr>
              <a:t> информация </a:t>
            </a:r>
            <a:r>
              <a:rPr lang="ru-RU" sz="1700" dirty="0" smtClean="0">
                <a:latin typeface="Arial" panose="020B0604020202020204" pitchFamily="34" charset="0"/>
                <a:cs typeface="Arial" panose="020B0604020202020204" pitchFamily="34" charset="0"/>
              </a:rPr>
              <a:t>в ИСУН.</a:t>
            </a:r>
            <a:endParaRPr lang="ru-RU" sz="1700" dirty="0">
              <a:latin typeface="Arial" panose="020B0604020202020204" pitchFamily="34" charset="0"/>
              <a:cs typeface="Arial" panose="020B0604020202020204" pitchFamily="34" charset="0"/>
            </a:endParaRPr>
          </a:p>
          <a:p>
            <a:pPr algn="just">
              <a:lnSpc>
                <a:spcPct val="80000"/>
              </a:lnSpc>
              <a:spcBef>
                <a:spcPts val="0"/>
              </a:spcBef>
            </a:pPr>
            <a:endParaRPr lang="ru-RU" sz="1700" dirty="0">
              <a:latin typeface="Arial" panose="020B0604020202020204" pitchFamily="34" charset="0"/>
              <a:cs typeface="Arial" panose="020B0604020202020204" pitchFamily="34" charset="0"/>
            </a:endParaRPr>
          </a:p>
          <a:p>
            <a:pPr algn="just">
              <a:lnSpc>
                <a:spcPct val="80000"/>
              </a:lnSpc>
              <a:spcBef>
                <a:spcPts val="0"/>
              </a:spcBef>
            </a:pPr>
            <a:r>
              <a:rPr lang="ru-RU" sz="1700" u="sng" dirty="0" smtClean="0">
                <a:latin typeface="Arial" panose="020B0604020202020204" pitchFamily="34" charset="0"/>
                <a:cs typeface="Arial" panose="020B0604020202020204" pitchFamily="34" charset="0"/>
              </a:rPr>
              <a:t>УО </a:t>
            </a:r>
            <a:r>
              <a:rPr lang="ru-RU" sz="1700" u="sng" dirty="0">
                <a:latin typeface="Arial" panose="020B0604020202020204" pitchFamily="34" charset="0"/>
                <a:cs typeface="Arial" panose="020B0604020202020204" pitchFamily="34" charset="0"/>
              </a:rPr>
              <a:t>на ПРСР </a:t>
            </a:r>
            <a:r>
              <a:rPr lang="ru-RU" sz="1700" u="sng" dirty="0" err="1" smtClean="0">
                <a:latin typeface="Arial" panose="020B0604020202020204" pitchFamily="34" charset="0"/>
                <a:cs typeface="Arial" panose="020B0604020202020204" pitchFamily="34" charset="0"/>
              </a:rPr>
              <a:t>въвежда</a:t>
            </a:r>
            <a:r>
              <a:rPr lang="ru-RU" sz="1700" u="sng" dirty="0" smtClean="0">
                <a:latin typeface="Arial" panose="020B0604020202020204" pitchFamily="34" charset="0"/>
                <a:cs typeface="Arial" panose="020B0604020202020204" pitchFamily="34" charset="0"/>
              </a:rPr>
              <a:t> </a:t>
            </a:r>
            <a:r>
              <a:rPr lang="ru-RU" sz="1700" u="sng" dirty="0">
                <a:latin typeface="Arial" panose="020B0604020202020204" pitchFamily="34" charset="0"/>
                <a:cs typeface="Arial" panose="020B0604020202020204" pitchFamily="34" charset="0"/>
              </a:rPr>
              <a:t>информация за </a:t>
            </a:r>
            <a:r>
              <a:rPr lang="ru-RU" sz="1700" u="sng" dirty="0" err="1">
                <a:latin typeface="Arial" panose="020B0604020202020204" pitchFamily="34" charset="0"/>
                <a:cs typeface="Arial" panose="020B0604020202020204" pitchFamily="34" charset="0"/>
              </a:rPr>
              <a:t>изпълнението</a:t>
            </a:r>
            <a:r>
              <a:rPr lang="ru-RU" sz="1700" u="sng" dirty="0">
                <a:latin typeface="Arial" panose="020B0604020202020204" pitchFamily="34" charset="0"/>
                <a:cs typeface="Arial" panose="020B0604020202020204" pitchFamily="34" charset="0"/>
              </a:rPr>
              <a:t> в </a:t>
            </a:r>
            <a:r>
              <a:rPr lang="ru-RU" sz="1700" u="sng" dirty="0" err="1">
                <a:latin typeface="Arial" panose="020B0604020202020204" pitchFamily="34" charset="0"/>
                <a:cs typeface="Arial" panose="020B0604020202020204" pitchFamily="34" charset="0"/>
              </a:rPr>
              <a:t>отделни</a:t>
            </a:r>
            <a:r>
              <a:rPr lang="ru-RU" sz="1700" u="sng" dirty="0">
                <a:latin typeface="Arial" panose="020B0604020202020204" pitchFamily="34" charset="0"/>
                <a:cs typeface="Arial" panose="020B0604020202020204" pitchFamily="34" charset="0"/>
              </a:rPr>
              <a:t> </a:t>
            </a:r>
            <a:r>
              <a:rPr lang="ru-RU" sz="1700" u="sng" dirty="0" err="1">
                <a:latin typeface="Arial" panose="020B0604020202020204" pitchFamily="34" charset="0"/>
                <a:cs typeface="Arial" panose="020B0604020202020204" pitchFamily="34" charset="0"/>
              </a:rPr>
              <a:t>информационни</a:t>
            </a:r>
            <a:r>
              <a:rPr lang="ru-RU" sz="1700" u="sng" dirty="0">
                <a:latin typeface="Arial" panose="020B0604020202020204" pitchFamily="34" charset="0"/>
                <a:cs typeface="Arial" panose="020B0604020202020204" pitchFamily="34" charset="0"/>
              </a:rPr>
              <a:t> </a:t>
            </a:r>
            <a:r>
              <a:rPr lang="ru-RU" sz="1700" u="sng" dirty="0" err="1">
                <a:latin typeface="Arial" panose="020B0604020202020204" pitchFamily="34" charset="0"/>
                <a:cs typeface="Arial" panose="020B0604020202020204" pitchFamily="34" charset="0"/>
              </a:rPr>
              <a:t>системи</a:t>
            </a:r>
            <a:r>
              <a:rPr lang="ru-RU" sz="1700" u="sng" dirty="0">
                <a:latin typeface="Arial" panose="020B0604020202020204" pitchFamily="34" charset="0"/>
                <a:cs typeface="Arial" panose="020B0604020202020204" pitchFamily="34" charset="0"/>
              </a:rPr>
              <a:t>, </a:t>
            </a:r>
            <a:r>
              <a:rPr lang="ru-RU" sz="1700" u="sng" dirty="0" err="1">
                <a:latin typeface="Arial" panose="020B0604020202020204" pitchFamily="34" charset="0"/>
                <a:cs typeface="Arial" panose="020B0604020202020204" pitchFamily="34" charset="0"/>
              </a:rPr>
              <a:t>които</a:t>
            </a:r>
            <a:r>
              <a:rPr lang="ru-RU" sz="1700" u="sng" dirty="0">
                <a:latin typeface="Arial" panose="020B0604020202020204" pitchFamily="34" charset="0"/>
                <a:cs typeface="Arial" panose="020B0604020202020204" pitchFamily="34" charset="0"/>
              </a:rPr>
              <a:t> </a:t>
            </a:r>
            <a:r>
              <a:rPr lang="ru-RU" sz="1700" u="sng" dirty="0" err="1">
                <a:latin typeface="Arial" panose="020B0604020202020204" pitchFamily="34" charset="0"/>
                <a:cs typeface="Arial" panose="020B0604020202020204" pitchFamily="34" charset="0"/>
              </a:rPr>
              <a:t>са</a:t>
            </a:r>
            <a:r>
              <a:rPr lang="ru-RU" sz="1700" u="sng" dirty="0">
                <a:latin typeface="Arial" panose="020B0604020202020204" pitchFamily="34" charset="0"/>
                <a:cs typeface="Arial" panose="020B0604020202020204" pitchFamily="34" charset="0"/>
              </a:rPr>
              <a:t> </a:t>
            </a:r>
            <a:r>
              <a:rPr lang="ru-RU" sz="1700" u="sng" dirty="0" err="1">
                <a:latin typeface="Arial" panose="020B0604020202020204" pitchFamily="34" charset="0"/>
                <a:cs typeface="Arial" panose="020B0604020202020204" pitchFamily="34" charset="0"/>
              </a:rPr>
              <a:t>функционално</a:t>
            </a:r>
            <a:r>
              <a:rPr lang="ru-RU" sz="1700" u="sng" dirty="0">
                <a:latin typeface="Arial" panose="020B0604020202020204" pitchFamily="34" charset="0"/>
                <a:cs typeface="Arial" panose="020B0604020202020204" pitchFamily="34" charset="0"/>
              </a:rPr>
              <a:t> </a:t>
            </a:r>
            <a:r>
              <a:rPr lang="ru-RU" sz="1700" u="sng" dirty="0" err="1">
                <a:latin typeface="Arial" panose="020B0604020202020204" pitchFamily="34" charset="0"/>
                <a:cs typeface="Arial" panose="020B0604020202020204" pitchFamily="34" charset="0"/>
              </a:rPr>
              <a:t>свързани</a:t>
            </a:r>
            <a:r>
              <a:rPr lang="ru-RU" sz="1700" u="sng" dirty="0">
                <a:latin typeface="Arial" panose="020B0604020202020204" pitchFamily="34" charset="0"/>
                <a:cs typeface="Arial" panose="020B0604020202020204" pitchFamily="34" charset="0"/>
              </a:rPr>
              <a:t> с ИСУН.</a:t>
            </a:r>
          </a:p>
          <a:p>
            <a:pPr algn="just">
              <a:lnSpc>
                <a:spcPct val="80000"/>
              </a:lnSpc>
              <a:spcBef>
                <a:spcPts val="0"/>
              </a:spcBef>
            </a:pPr>
            <a:endParaRPr lang="ru-RU" sz="1700" dirty="0" smtClean="0">
              <a:latin typeface="Arial" panose="020B0604020202020204" pitchFamily="34" charset="0"/>
              <a:cs typeface="Arial" panose="020B0604020202020204" pitchFamily="34" charset="0"/>
            </a:endParaRPr>
          </a:p>
          <a:p>
            <a:pPr algn="just">
              <a:lnSpc>
                <a:spcPct val="80000"/>
              </a:lnSpc>
              <a:spcBef>
                <a:spcPts val="0"/>
              </a:spcBef>
            </a:pPr>
            <a:r>
              <a:rPr lang="bg-BG" sz="1700" dirty="0" smtClean="0">
                <a:latin typeface="Arial" panose="020B0604020202020204" pitchFamily="34" charset="0"/>
                <a:cs typeface="Arial" panose="020B0604020202020204" pitchFamily="34" charset="0"/>
              </a:rPr>
              <a:t>Разяснения </a:t>
            </a:r>
            <a:r>
              <a:rPr lang="bg-BG" sz="1700" dirty="0">
                <a:latin typeface="Arial" panose="020B0604020202020204" pitchFamily="34" charset="0"/>
                <a:cs typeface="Arial" panose="020B0604020202020204" pitchFamily="34" charset="0"/>
              </a:rPr>
              <a:t>на въпроси, които засягат група потенциални бенефициенти или са от особена важност за изпълнението на подхода, се публикуват на интернет страницата на ПРСР по преценка на УО на ПРСР или по искане на УО на </a:t>
            </a:r>
            <a:r>
              <a:rPr lang="bg-BG" sz="1700" dirty="0" smtClean="0">
                <a:latin typeface="Arial" panose="020B0604020202020204" pitchFamily="34" charset="0"/>
                <a:cs typeface="Arial" panose="020B0604020202020204" pitchFamily="34" charset="0"/>
              </a:rPr>
              <a:t>програмите, включени в подхода ВОМР.</a:t>
            </a:r>
          </a:p>
          <a:p>
            <a:pPr algn="just">
              <a:lnSpc>
                <a:spcPct val="80000"/>
              </a:lnSpc>
              <a:spcBef>
                <a:spcPts val="0"/>
              </a:spcBef>
            </a:pPr>
            <a:endParaRPr lang="bg-BG" sz="1700" dirty="0" smtClean="0">
              <a:latin typeface="Arial" panose="020B0604020202020204" pitchFamily="34" charset="0"/>
              <a:cs typeface="Arial" panose="020B0604020202020204" pitchFamily="34" charset="0"/>
            </a:endParaRPr>
          </a:p>
          <a:p>
            <a:pPr algn="just">
              <a:lnSpc>
                <a:spcPct val="80000"/>
              </a:lnSpc>
              <a:spcBef>
                <a:spcPts val="0"/>
              </a:spcBef>
            </a:pPr>
            <a:r>
              <a:rPr lang="en-GB" sz="1700" dirty="0">
                <a:latin typeface="Arial" panose="020B0604020202020204" pitchFamily="34" charset="0"/>
                <a:cs typeface="Arial" panose="020B0604020202020204" pitchFamily="34" charset="0"/>
              </a:rPr>
              <a:t>УО </a:t>
            </a:r>
            <a:r>
              <a:rPr lang="en-GB" sz="1700" dirty="0" err="1">
                <a:latin typeface="Arial" panose="020B0604020202020204" pitchFamily="34" charset="0"/>
                <a:cs typeface="Arial" panose="020B0604020202020204" pitchFamily="34" charset="0"/>
              </a:rPr>
              <a:t>на</a:t>
            </a:r>
            <a:r>
              <a:rPr lang="en-GB" sz="1700" dirty="0">
                <a:latin typeface="Arial" panose="020B0604020202020204" pitchFamily="34" charset="0"/>
                <a:cs typeface="Arial" panose="020B0604020202020204" pitchFamily="34" charset="0"/>
              </a:rPr>
              <a:t> </a:t>
            </a:r>
            <a:r>
              <a:rPr lang="en-GB" sz="1700" dirty="0" err="1" smtClean="0">
                <a:latin typeface="Arial" panose="020B0604020202020204" pitchFamily="34" charset="0"/>
                <a:cs typeface="Arial" panose="020B0604020202020204" pitchFamily="34" charset="0"/>
              </a:rPr>
              <a:t>програмите</a:t>
            </a:r>
            <a:r>
              <a:rPr lang="bg-BG" sz="1700" dirty="0" smtClean="0">
                <a:latin typeface="Arial" panose="020B0604020202020204" pitchFamily="34" charset="0"/>
                <a:cs typeface="Arial" panose="020B0604020202020204" pitchFamily="34" charset="0"/>
              </a:rPr>
              <a:t>, включени в подхода</a:t>
            </a:r>
            <a:r>
              <a:rPr lang="en-GB" sz="1700" dirty="0" smtClean="0">
                <a:latin typeface="Arial" panose="020B0604020202020204" pitchFamily="34" charset="0"/>
                <a:cs typeface="Arial" panose="020B0604020202020204" pitchFamily="34" charset="0"/>
              </a:rPr>
              <a:t> </a:t>
            </a:r>
            <a:r>
              <a:rPr lang="bg-BG" sz="1700" dirty="0" smtClean="0">
                <a:latin typeface="Arial" panose="020B0604020202020204" pitchFamily="34" charset="0"/>
                <a:cs typeface="Arial" panose="020B0604020202020204" pitchFamily="34" charset="0"/>
              </a:rPr>
              <a:t>ВОМР</a:t>
            </a:r>
            <a:r>
              <a:rPr lang="en-GB" sz="1700" dirty="0" smtClean="0">
                <a:latin typeface="Arial" panose="020B0604020202020204" pitchFamily="34" charset="0"/>
                <a:cs typeface="Arial" panose="020B0604020202020204" pitchFamily="34" charset="0"/>
              </a:rPr>
              <a:t> </a:t>
            </a:r>
            <a:r>
              <a:rPr lang="en-GB" sz="1700" dirty="0" err="1">
                <a:latin typeface="Arial" panose="020B0604020202020204" pitchFamily="34" charset="0"/>
                <a:cs typeface="Arial" panose="020B0604020202020204" pitchFamily="34" charset="0"/>
              </a:rPr>
              <a:t>са</a:t>
            </a:r>
            <a:r>
              <a:rPr lang="en-GB" sz="1700" dirty="0">
                <a:latin typeface="Arial" panose="020B0604020202020204" pitchFamily="34" charset="0"/>
                <a:cs typeface="Arial" panose="020B0604020202020204" pitchFamily="34" charset="0"/>
              </a:rPr>
              <a:t> </a:t>
            </a:r>
            <a:r>
              <a:rPr lang="en-GB" sz="1700" dirty="0" err="1">
                <a:latin typeface="Arial" panose="020B0604020202020204" pitchFamily="34" charset="0"/>
                <a:cs typeface="Arial" panose="020B0604020202020204" pitchFamily="34" charset="0"/>
              </a:rPr>
              <a:t>длъжни</a:t>
            </a:r>
            <a:r>
              <a:rPr lang="en-GB" sz="1700" dirty="0">
                <a:latin typeface="Arial" panose="020B0604020202020204" pitchFamily="34" charset="0"/>
                <a:cs typeface="Arial" panose="020B0604020202020204" pitchFamily="34" charset="0"/>
              </a:rPr>
              <a:t> </a:t>
            </a:r>
            <a:r>
              <a:rPr lang="en-GB" sz="1700" dirty="0" err="1">
                <a:latin typeface="Arial" panose="020B0604020202020204" pitchFamily="34" charset="0"/>
                <a:cs typeface="Arial" panose="020B0604020202020204" pitchFamily="34" charset="0"/>
              </a:rPr>
              <a:t>да</a:t>
            </a:r>
            <a:r>
              <a:rPr lang="en-GB" sz="1700" dirty="0">
                <a:latin typeface="Arial" panose="020B0604020202020204" pitchFamily="34" charset="0"/>
                <a:cs typeface="Arial" panose="020B0604020202020204" pitchFamily="34" charset="0"/>
              </a:rPr>
              <a:t> </a:t>
            </a:r>
            <a:r>
              <a:rPr lang="en-GB" sz="1700" dirty="0" err="1">
                <a:latin typeface="Arial" panose="020B0604020202020204" pitchFamily="34" charset="0"/>
                <a:cs typeface="Arial" panose="020B0604020202020204" pitchFamily="34" charset="0"/>
              </a:rPr>
              <a:t>публикуват</a:t>
            </a:r>
            <a:r>
              <a:rPr lang="en-GB" sz="1700" dirty="0">
                <a:latin typeface="Arial" panose="020B0604020202020204" pitchFamily="34" charset="0"/>
                <a:cs typeface="Arial" panose="020B0604020202020204" pitchFamily="34" charset="0"/>
              </a:rPr>
              <a:t> </a:t>
            </a:r>
            <a:r>
              <a:rPr lang="en-GB" sz="1700" dirty="0" err="1">
                <a:latin typeface="Arial" panose="020B0604020202020204" pitchFamily="34" charset="0"/>
                <a:cs typeface="Arial" panose="020B0604020202020204" pitchFamily="34" charset="0"/>
              </a:rPr>
              <a:t>на</a:t>
            </a:r>
            <a:r>
              <a:rPr lang="en-GB" sz="1700" dirty="0">
                <a:latin typeface="Arial" panose="020B0604020202020204" pitchFamily="34" charset="0"/>
                <a:cs typeface="Arial" panose="020B0604020202020204" pitchFamily="34" charset="0"/>
              </a:rPr>
              <a:t> </a:t>
            </a:r>
            <a:r>
              <a:rPr lang="en-GB" sz="1700" dirty="0" err="1">
                <a:latin typeface="Arial" panose="020B0604020202020204" pitchFamily="34" charset="0"/>
                <a:cs typeface="Arial" panose="020B0604020202020204" pitchFamily="34" charset="0"/>
              </a:rPr>
              <a:t>своята</a:t>
            </a:r>
            <a:r>
              <a:rPr lang="en-GB" sz="1700" dirty="0">
                <a:latin typeface="Arial" panose="020B0604020202020204" pitchFamily="34" charset="0"/>
                <a:cs typeface="Arial" panose="020B0604020202020204" pitchFamily="34" charset="0"/>
              </a:rPr>
              <a:t> </a:t>
            </a:r>
            <a:r>
              <a:rPr lang="en-GB" sz="1700" dirty="0" err="1">
                <a:latin typeface="Arial" panose="020B0604020202020204" pitchFamily="34" charset="0"/>
                <a:cs typeface="Arial" panose="020B0604020202020204" pitchFamily="34" charset="0"/>
              </a:rPr>
              <a:t>интернет</a:t>
            </a:r>
            <a:r>
              <a:rPr lang="en-GB" sz="1700" dirty="0">
                <a:latin typeface="Arial" panose="020B0604020202020204" pitchFamily="34" charset="0"/>
                <a:cs typeface="Arial" panose="020B0604020202020204" pitchFamily="34" charset="0"/>
              </a:rPr>
              <a:t> </a:t>
            </a:r>
            <a:r>
              <a:rPr lang="en-GB" sz="1700" dirty="0" err="1">
                <a:latin typeface="Arial" panose="020B0604020202020204" pitchFamily="34" charset="0"/>
                <a:cs typeface="Arial" panose="020B0604020202020204" pitchFamily="34" charset="0"/>
              </a:rPr>
              <a:t>страница</a:t>
            </a:r>
            <a:r>
              <a:rPr lang="en-GB" sz="1700" dirty="0">
                <a:latin typeface="Arial" panose="020B0604020202020204" pitchFamily="34" charset="0"/>
                <a:cs typeface="Arial" panose="020B0604020202020204" pitchFamily="34" charset="0"/>
              </a:rPr>
              <a:t> в </a:t>
            </a:r>
            <a:r>
              <a:rPr lang="en-GB" sz="1700" dirty="0" err="1">
                <a:latin typeface="Arial" panose="020B0604020202020204" pitchFamily="34" charset="0"/>
                <a:cs typeface="Arial" panose="020B0604020202020204" pitchFamily="34" charset="0"/>
              </a:rPr>
              <a:t>самостоятелна</a:t>
            </a:r>
            <a:r>
              <a:rPr lang="en-GB" sz="1700" dirty="0">
                <a:latin typeface="Arial" panose="020B0604020202020204" pitchFamily="34" charset="0"/>
                <a:cs typeface="Arial" panose="020B0604020202020204" pitchFamily="34" charset="0"/>
              </a:rPr>
              <a:t> </a:t>
            </a:r>
            <a:r>
              <a:rPr lang="en-GB" sz="1700" dirty="0" err="1">
                <a:latin typeface="Arial" panose="020B0604020202020204" pitchFamily="34" charset="0"/>
                <a:cs typeface="Arial" panose="020B0604020202020204" pitchFamily="34" charset="0"/>
              </a:rPr>
              <a:t>рубрика</a:t>
            </a:r>
            <a:r>
              <a:rPr lang="en-GB" sz="1700" dirty="0">
                <a:latin typeface="Arial" panose="020B0604020202020204" pitchFamily="34" charset="0"/>
                <a:cs typeface="Arial" panose="020B0604020202020204" pitchFamily="34" charset="0"/>
              </a:rPr>
              <a:t> </a:t>
            </a:r>
            <a:r>
              <a:rPr lang="en-GB" sz="1700" dirty="0" err="1">
                <a:latin typeface="Arial" panose="020B0604020202020204" pitchFamily="34" charset="0"/>
                <a:cs typeface="Arial" panose="020B0604020202020204" pitchFamily="34" charset="0"/>
              </a:rPr>
              <a:t>информация</a:t>
            </a:r>
            <a:r>
              <a:rPr lang="en-GB" sz="1700" dirty="0">
                <a:latin typeface="Arial" panose="020B0604020202020204" pitchFamily="34" charset="0"/>
                <a:cs typeface="Arial" panose="020B0604020202020204" pitchFamily="34" charset="0"/>
              </a:rPr>
              <a:t> и </a:t>
            </a:r>
            <a:r>
              <a:rPr lang="en-GB" sz="1700" dirty="0" err="1">
                <a:latin typeface="Arial" panose="020B0604020202020204" pitchFamily="34" charset="0"/>
                <a:cs typeface="Arial" panose="020B0604020202020204" pitchFamily="34" charset="0"/>
              </a:rPr>
              <a:t>документи</a:t>
            </a:r>
            <a:r>
              <a:rPr lang="en-GB" sz="1700" dirty="0">
                <a:latin typeface="Arial" panose="020B0604020202020204" pitchFamily="34" charset="0"/>
                <a:cs typeface="Arial" panose="020B0604020202020204" pitchFamily="34" charset="0"/>
              </a:rPr>
              <a:t>, </a:t>
            </a:r>
            <a:r>
              <a:rPr lang="en-GB" sz="1700" dirty="0" err="1">
                <a:latin typeface="Arial" panose="020B0604020202020204" pitchFamily="34" charset="0"/>
                <a:cs typeface="Arial" panose="020B0604020202020204" pitchFamily="34" charset="0"/>
              </a:rPr>
              <a:t>свързани</a:t>
            </a:r>
            <a:r>
              <a:rPr lang="en-GB" sz="1700" dirty="0">
                <a:latin typeface="Arial" panose="020B0604020202020204" pitchFamily="34" charset="0"/>
                <a:cs typeface="Arial" panose="020B0604020202020204" pitchFamily="34" charset="0"/>
              </a:rPr>
              <a:t> с </a:t>
            </a:r>
            <a:r>
              <a:rPr lang="en-GB" sz="1700" dirty="0" err="1">
                <a:latin typeface="Arial" panose="020B0604020202020204" pitchFamily="34" charset="0"/>
                <a:cs typeface="Arial" panose="020B0604020202020204" pitchFamily="34" charset="0"/>
              </a:rPr>
              <a:t>изпълнението</a:t>
            </a:r>
            <a:r>
              <a:rPr lang="en-GB" sz="1700" dirty="0">
                <a:latin typeface="Arial" panose="020B0604020202020204" pitchFamily="34" charset="0"/>
                <a:cs typeface="Arial" panose="020B0604020202020204" pitchFamily="34" charset="0"/>
              </a:rPr>
              <a:t> </a:t>
            </a:r>
            <a:r>
              <a:rPr lang="en-GB" sz="1700" dirty="0" err="1">
                <a:latin typeface="Arial" panose="020B0604020202020204" pitchFamily="34" charset="0"/>
                <a:cs typeface="Arial" panose="020B0604020202020204" pitchFamily="34" charset="0"/>
              </a:rPr>
              <a:t>на</a:t>
            </a:r>
            <a:r>
              <a:rPr lang="en-GB" sz="1700" dirty="0">
                <a:latin typeface="Arial" panose="020B0604020202020204" pitchFamily="34" charset="0"/>
                <a:cs typeface="Arial" panose="020B0604020202020204" pitchFamily="34" charset="0"/>
              </a:rPr>
              <a:t> </a:t>
            </a:r>
            <a:r>
              <a:rPr lang="en-GB" sz="1700" dirty="0" err="1">
                <a:latin typeface="Arial" panose="020B0604020202020204" pitchFamily="34" charset="0"/>
                <a:cs typeface="Arial" panose="020B0604020202020204" pitchFamily="34" charset="0"/>
              </a:rPr>
              <a:t>подхода</a:t>
            </a:r>
            <a:r>
              <a:rPr lang="en-GB" sz="1700" dirty="0">
                <a:latin typeface="Arial" panose="020B0604020202020204" pitchFamily="34" charset="0"/>
                <a:cs typeface="Arial" panose="020B0604020202020204" pitchFamily="34" charset="0"/>
              </a:rPr>
              <a:t> ВОМР</a:t>
            </a:r>
            <a:r>
              <a:rPr lang="en-GB" sz="1700" dirty="0" smtClean="0">
                <a:latin typeface="Arial" panose="020B0604020202020204" pitchFamily="34" charset="0"/>
                <a:cs typeface="Arial" panose="020B0604020202020204" pitchFamily="34" charset="0"/>
              </a:rPr>
              <a:t>.</a:t>
            </a:r>
            <a:endParaRPr lang="bg-BG" sz="1700" dirty="0" smtClean="0">
              <a:latin typeface="Arial" panose="020B0604020202020204" pitchFamily="34" charset="0"/>
              <a:cs typeface="Arial" panose="020B0604020202020204" pitchFamily="34" charset="0"/>
            </a:endParaRPr>
          </a:p>
          <a:p>
            <a:pPr algn="just">
              <a:lnSpc>
                <a:spcPct val="80000"/>
              </a:lnSpc>
              <a:spcBef>
                <a:spcPts val="0"/>
              </a:spcBef>
            </a:pPr>
            <a:endParaRPr lang="bg-BG" sz="1700" dirty="0" smtClean="0">
              <a:latin typeface="Arial" panose="020B0604020202020204" pitchFamily="34" charset="0"/>
              <a:cs typeface="Arial" panose="020B0604020202020204" pitchFamily="34" charset="0"/>
            </a:endParaRPr>
          </a:p>
          <a:p>
            <a:pPr algn="just">
              <a:lnSpc>
                <a:spcPct val="80000"/>
              </a:lnSpc>
              <a:spcBef>
                <a:spcPts val="0"/>
              </a:spcBef>
            </a:pPr>
            <a:r>
              <a:rPr lang="bg-BG" sz="1700" dirty="0" smtClean="0">
                <a:latin typeface="Arial" panose="020B0604020202020204" pitchFamily="34" charset="0"/>
                <a:cs typeface="Arial" panose="020B0604020202020204" pitchFamily="34" charset="0"/>
              </a:rPr>
              <a:t>Всички УО на </a:t>
            </a:r>
            <a:r>
              <a:rPr lang="en-GB" sz="1700" dirty="0" err="1" smtClean="0">
                <a:latin typeface="Arial" panose="020B0604020202020204" pitchFamily="34" charset="0"/>
                <a:cs typeface="Arial" panose="020B0604020202020204" pitchFamily="34" charset="0"/>
              </a:rPr>
              <a:t>програмите</a:t>
            </a:r>
            <a:r>
              <a:rPr lang="bg-BG" sz="1700" dirty="0">
                <a:latin typeface="Arial" panose="020B0604020202020204" pitchFamily="34" charset="0"/>
                <a:cs typeface="Arial" panose="020B0604020202020204" pitchFamily="34" charset="0"/>
              </a:rPr>
              <a:t>, включени в подхода</a:t>
            </a:r>
            <a:r>
              <a:rPr lang="en-GB" sz="1700" dirty="0">
                <a:latin typeface="Arial" panose="020B0604020202020204" pitchFamily="34" charset="0"/>
                <a:cs typeface="Arial" panose="020B0604020202020204" pitchFamily="34" charset="0"/>
              </a:rPr>
              <a:t> </a:t>
            </a:r>
            <a:r>
              <a:rPr lang="bg-BG" sz="1700" dirty="0" smtClean="0">
                <a:latin typeface="Arial" panose="020B0604020202020204" pitchFamily="34" charset="0"/>
                <a:cs typeface="Arial" panose="020B0604020202020204" pitchFamily="34" charset="0"/>
              </a:rPr>
              <a:t>ВОМР предоставят методическа помощ на МИГ.</a:t>
            </a:r>
            <a:endParaRPr lang="bg-BG" sz="170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pPr>
              <a:defRPr/>
            </a:pPr>
            <a:fld id="{5CD1A774-2575-4D98-AA76-1C6D5EAA728E}" type="slidenum">
              <a:rPr lang="bg-BG" smtClean="0">
                <a:solidFill>
                  <a:srgbClr val="000000"/>
                </a:solidFill>
              </a:rPr>
              <a:pPr>
                <a:defRPr/>
              </a:pPr>
              <a:t>19</a:t>
            </a:fld>
            <a:endParaRPr lang="bg-BG">
              <a:solidFill>
                <a:srgbClr val="000000"/>
              </a:solidFill>
            </a:endParaRPr>
          </a:p>
        </p:txBody>
      </p:sp>
      <p:sp>
        <p:nvSpPr>
          <p:cNvPr id="14337" name="Title 1"/>
          <p:cNvSpPr>
            <a:spLocks noGrp="1"/>
          </p:cNvSpPr>
          <p:nvPr>
            <p:ph type="title"/>
          </p:nvPr>
        </p:nvSpPr>
        <p:spPr>
          <a:xfrm>
            <a:off x="611560" y="681038"/>
            <a:ext cx="8301608" cy="1143000"/>
          </a:xfrm>
        </p:spPr>
        <p:txBody>
          <a:bodyPr>
            <a:noAutofit/>
          </a:bodyPr>
          <a:lstStyle/>
          <a:p>
            <a:pPr algn="just"/>
            <a:r>
              <a:rPr lang="ru-RU" sz="2400" dirty="0">
                <a:effectLst/>
                <a:latin typeface="Arial" panose="020B0604020202020204" pitchFamily="34" charset="0"/>
                <a:ea typeface="Times New Roman"/>
                <a:cs typeface="Arial" panose="020B0604020202020204" pitchFamily="34" charset="0"/>
              </a:rPr>
              <a:t>Обмен на информация и </a:t>
            </a:r>
            <a:r>
              <a:rPr lang="ru-RU" sz="2400" dirty="0" err="1">
                <a:effectLst/>
                <a:latin typeface="Arial" panose="020B0604020202020204" pitchFamily="34" charset="0"/>
                <a:ea typeface="Times New Roman"/>
                <a:cs typeface="Arial" panose="020B0604020202020204" pitchFamily="34" charset="0"/>
              </a:rPr>
              <a:t>предоставяне</a:t>
            </a:r>
            <a:r>
              <a:rPr lang="ru-RU" sz="2400" dirty="0">
                <a:effectLst/>
                <a:latin typeface="Arial" panose="020B0604020202020204" pitchFamily="34" charset="0"/>
                <a:ea typeface="Times New Roman"/>
                <a:cs typeface="Arial" panose="020B0604020202020204" pitchFamily="34" charset="0"/>
              </a:rPr>
              <a:t> на </a:t>
            </a:r>
            <a:r>
              <a:rPr lang="ru-RU" sz="2400" dirty="0" err="1">
                <a:effectLst/>
                <a:latin typeface="Arial" panose="020B0604020202020204" pitchFamily="34" charset="0"/>
                <a:ea typeface="Times New Roman"/>
                <a:cs typeface="Arial" panose="020B0604020202020204" pitchFamily="34" charset="0"/>
              </a:rPr>
              <a:t>методическа</a:t>
            </a:r>
            <a:r>
              <a:rPr lang="ru-RU" sz="2400" dirty="0">
                <a:effectLst/>
                <a:latin typeface="Arial" panose="020B0604020202020204" pitchFamily="34" charset="0"/>
                <a:ea typeface="Times New Roman"/>
                <a:cs typeface="Arial" panose="020B0604020202020204" pitchFamily="34" charset="0"/>
              </a:rPr>
              <a:t> </a:t>
            </a:r>
            <a:r>
              <a:rPr lang="ru-RU" sz="2400" dirty="0" err="1">
                <a:effectLst/>
                <a:latin typeface="Arial" panose="020B0604020202020204" pitchFamily="34" charset="0"/>
                <a:ea typeface="Times New Roman"/>
                <a:cs typeface="Arial" panose="020B0604020202020204" pitchFamily="34" charset="0"/>
              </a:rPr>
              <a:t>помощ</a:t>
            </a:r>
            <a:endParaRPr lang="en-US" sz="2400" dirty="0">
              <a:effectLst/>
              <a:latin typeface="Arial" panose="020B0604020202020204" pitchFamily="34" charset="0"/>
              <a:ea typeface="Times New Roman"/>
              <a:cs typeface="Arial" panose="020B0604020202020204" pitchFamily="34" charset="0"/>
            </a:endParaRPr>
          </a:p>
        </p:txBody>
      </p:sp>
      <p:pic>
        <p:nvPicPr>
          <p:cNvPr id="14339" name="Picture 3"/>
          <p:cNvPicPr>
            <a:picLocks noChangeAspect="1"/>
          </p:cNvPicPr>
          <p:nvPr/>
        </p:nvPicPr>
        <p:blipFill>
          <a:blip r:embed="rId2"/>
          <a:srcRect/>
          <a:stretch>
            <a:fillRect/>
          </a:stretch>
        </p:blipFill>
        <p:spPr bwMode="auto">
          <a:xfrm>
            <a:off x="394742" y="88106"/>
            <a:ext cx="2305050" cy="776288"/>
          </a:xfrm>
          <a:prstGeom prst="rect">
            <a:avLst/>
          </a:prstGeom>
          <a:noFill/>
          <a:ln w="9525">
            <a:noFill/>
            <a:miter lim="800000"/>
            <a:headEnd/>
            <a:tailEnd/>
          </a:ln>
        </p:spPr>
      </p:pic>
    </p:spTree>
    <p:extLst>
      <p:ext uri="{BB962C8B-B14F-4D97-AF65-F5344CB8AC3E}">
        <p14:creationId xmlns:p14="http://schemas.microsoft.com/office/powerpoint/2010/main" val="878290012"/>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a:xfrm>
            <a:off x="457200" y="1268413"/>
            <a:ext cx="8229600" cy="5113337"/>
          </a:xfrm>
        </p:spPr>
        <p:txBody>
          <a:bodyPr>
            <a:normAutofit lnSpcReduction="10000"/>
          </a:bodyPr>
          <a:lstStyle/>
          <a:p>
            <a:pPr marL="109728" indent="0">
              <a:spcBef>
                <a:spcPct val="0"/>
              </a:spcBef>
              <a:buNone/>
            </a:pPr>
            <a:r>
              <a:rPr lang="bg-BG" sz="2000" b="1" u="sng" dirty="0" smtClean="0">
                <a:solidFill>
                  <a:schemeClr val="tx2"/>
                </a:solidFill>
                <a:latin typeface="Arial" panose="020B0604020202020204" pitchFamily="34" charset="0"/>
                <a:ea typeface="+mj-ea"/>
                <a:cs typeface="Arial" panose="020B0604020202020204" pitchFamily="34" charset="0"/>
              </a:rPr>
              <a:t>Споразумение </a:t>
            </a:r>
            <a:r>
              <a:rPr lang="bg-BG" sz="2000" b="1" u="sng" dirty="0">
                <a:solidFill>
                  <a:schemeClr val="tx2"/>
                </a:solidFill>
                <a:latin typeface="Arial" panose="020B0604020202020204" pitchFamily="34" charset="0"/>
                <a:ea typeface="+mj-ea"/>
                <a:cs typeface="Arial" panose="020B0604020202020204" pitchFamily="34" charset="0"/>
              </a:rPr>
              <a:t>за </a:t>
            </a:r>
            <a:r>
              <a:rPr lang="bg-BG" sz="2000" b="1" u="sng" dirty="0" smtClean="0">
                <a:solidFill>
                  <a:schemeClr val="tx2"/>
                </a:solidFill>
                <a:latin typeface="Arial" panose="020B0604020202020204" pitchFamily="34" charset="0"/>
                <a:ea typeface="+mj-ea"/>
                <a:cs typeface="Arial" panose="020B0604020202020204" pitchFamily="34" charset="0"/>
              </a:rPr>
              <a:t>партньорство:</a:t>
            </a:r>
          </a:p>
          <a:p>
            <a:pPr marL="109728" indent="0">
              <a:spcBef>
                <a:spcPct val="0"/>
              </a:spcBef>
              <a:buNone/>
            </a:pPr>
            <a:endParaRPr lang="en-US" sz="2200" b="1" dirty="0">
              <a:solidFill>
                <a:schemeClr val="tx2"/>
              </a:solidFill>
              <a:effectLst>
                <a:outerShdw blurRad="31750" dist="25400" dir="5400000" algn="tl" rotWithShape="0">
                  <a:srgbClr val="000000">
                    <a:alpha val="25000"/>
                  </a:srgbClr>
                </a:outerShdw>
              </a:effectLst>
              <a:latin typeface="Arial" panose="020B0604020202020204" pitchFamily="34" charset="0"/>
              <a:ea typeface="+mj-ea"/>
              <a:cs typeface="Arial" panose="020B0604020202020204" pitchFamily="34" charset="0"/>
            </a:endParaRPr>
          </a:p>
          <a:p>
            <a:pPr eaLnBrk="1" hangingPunct="1"/>
            <a:r>
              <a:rPr lang="ru-RU" sz="1800" dirty="0" err="1" smtClean="0">
                <a:latin typeface="Arial" charset="0"/>
              </a:rPr>
              <a:t>Насърчаване</a:t>
            </a:r>
            <a:r>
              <a:rPr lang="ru-RU" sz="1800" dirty="0" smtClean="0">
                <a:latin typeface="Arial" charset="0"/>
              </a:rPr>
              <a:t> </a:t>
            </a:r>
            <a:r>
              <a:rPr lang="ru-RU" sz="1800" dirty="0">
                <a:latin typeface="Arial" charset="0"/>
              </a:rPr>
              <a:t>на </a:t>
            </a:r>
            <a:r>
              <a:rPr lang="ru-RU" sz="1800" dirty="0" err="1">
                <a:latin typeface="Arial" charset="0"/>
              </a:rPr>
              <a:t>социалното</a:t>
            </a:r>
            <a:r>
              <a:rPr lang="ru-RU" sz="1800" dirty="0">
                <a:latin typeface="Arial" charset="0"/>
              </a:rPr>
              <a:t> </a:t>
            </a:r>
            <a:r>
              <a:rPr lang="ru-RU" sz="1800" dirty="0" err="1">
                <a:latin typeface="Arial" charset="0"/>
              </a:rPr>
              <a:t>приобщаване</a:t>
            </a:r>
            <a:r>
              <a:rPr lang="ru-RU" sz="1800" dirty="0">
                <a:latin typeface="Arial" charset="0"/>
              </a:rPr>
              <a:t> и </a:t>
            </a:r>
            <a:r>
              <a:rPr lang="ru-RU" sz="1800" dirty="0" err="1">
                <a:latin typeface="Arial" charset="0"/>
              </a:rPr>
              <a:t>намаляване</a:t>
            </a:r>
            <a:r>
              <a:rPr lang="ru-RU" sz="1800" dirty="0">
                <a:latin typeface="Arial" charset="0"/>
              </a:rPr>
              <a:t> на </a:t>
            </a:r>
            <a:r>
              <a:rPr lang="ru-RU" sz="1800" dirty="0" err="1">
                <a:latin typeface="Arial" charset="0"/>
              </a:rPr>
              <a:t>бедността</a:t>
            </a:r>
            <a:r>
              <a:rPr lang="ru-RU" sz="1800" dirty="0">
                <a:latin typeface="Arial" charset="0"/>
              </a:rPr>
              <a:t>;</a:t>
            </a:r>
          </a:p>
          <a:p>
            <a:pPr eaLnBrk="1" hangingPunct="1"/>
            <a:r>
              <a:rPr lang="ru-RU" sz="1800" dirty="0" err="1" smtClean="0">
                <a:latin typeface="Arial" charset="0"/>
              </a:rPr>
              <a:t>Интегриран</a:t>
            </a:r>
            <a:r>
              <a:rPr lang="ru-RU" sz="1800" dirty="0" smtClean="0">
                <a:latin typeface="Arial" charset="0"/>
              </a:rPr>
              <a:t> </a:t>
            </a:r>
            <a:r>
              <a:rPr lang="ru-RU" sz="1800" dirty="0">
                <a:latin typeface="Arial" charset="0"/>
              </a:rPr>
              <a:t>подход </a:t>
            </a:r>
            <a:r>
              <a:rPr lang="ru-RU" sz="1800" dirty="0" err="1">
                <a:latin typeface="Arial" charset="0"/>
              </a:rPr>
              <a:t>към</a:t>
            </a:r>
            <a:r>
              <a:rPr lang="ru-RU" sz="1800" dirty="0">
                <a:latin typeface="Arial" charset="0"/>
              </a:rPr>
              <a:t> </a:t>
            </a:r>
            <a:r>
              <a:rPr lang="ru-RU" sz="1800" dirty="0" err="1">
                <a:latin typeface="Arial" charset="0"/>
              </a:rPr>
              <a:t>околната</a:t>
            </a:r>
            <a:r>
              <a:rPr lang="ru-RU" sz="1800" dirty="0">
                <a:latin typeface="Arial" charset="0"/>
              </a:rPr>
              <a:t> среда чрез </a:t>
            </a:r>
            <a:r>
              <a:rPr lang="ru-RU" sz="1800" dirty="0" err="1">
                <a:latin typeface="Arial" charset="0"/>
              </a:rPr>
              <a:t>съхраняване</a:t>
            </a:r>
            <a:r>
              <a:rPr lang="ru-RU" sz="1800" dirty="0">
                <a:latin typeface="Arial" charset="0"/>
              </a:rPr>
              <a:t> и </a:t>
            </a:r>
            <a:r>
              <a:rPr lang="ru-RU" sz="1800" dirty="0" err="1">
                <a:latin typeface="Arial" charset="0"/>
              </a:rPr>
              <a:t>опазване</a:t>
            </a:r>
            <a:r>
              <a:rPr lang="ru-RU" sz="1800" dirty="0">
                <a:latin typeface="Arial" charset="0"/>
              </a:rPr>
              <a:t> на </a:t>
            </a:r>
            <a:r>
              <a:rPr lang="ru-RU" sz="1800" dirty="0" err="1">
                <a:latin typeface="Arial" charset="0"/>
              </a:rPr>
              <a:t>околната</a:t>
            </a:r>
            <a:r>
              <a:rPr lang="ru-RU" sz="1800" dirty="0">
                <a:latin typeface="Arial" charset="0"/>
              </a:rPr>
              <a:t> среда и </a:t>
            </a:r>
            <a:r>
              <a:rPr lang="ru-RU" sz="1800" dirty="0" err="1">
                <a:latin typeface="Arial" charset="0"/>
              </a:rPr>
              <a:t>насърчаване</a:t>
            </a:r>
            <a:r>
              <a:rPr lang="ru-RU" sz="1800" dirty="0">
                <a:latin typeface="Arial" charset="0"/>
              </a:rPr>
              <a:t> на </a:t>
            </a:r>
            <a:r>
              <a:rPr lang="ru-RU" sz="1800" dirty="0" err="1">
                <a:latin typeface="Arial" charset="0"/>
              </a:rPr>
              <a:t>ресурсната</a:t>
            </a:r>
            <a:r>
              <a:rPr lang="ru-RU" sz="1800" dirty="0">
                <a:latin typeface="Arial" charset="0"/>
              </a:rPr>
              <a:t> </a:t>
            </a:r>
            <a:r>
              <a:rPr lang="ru-RU" sz="1800" dirty="0" err="1">
                <a:latin typeface="Arial" charset="0"/>
              </a:rPr>
              <a:t>ефективност</a:t>
            </a:r>
            <a:r>
              <a:rPr lang="ru-RU" sz="1800" dirty="0">
                <a:latin typeface="Arial" charset="0"/>
              </a:rPr>
              <a:t>, вкл. </a:t>
            </a:r>
            <a:r>
              <a:rPr lang="ru-RU" sz="1800" dirty="0" err="1">
                <a:latin typeface="Arial" charset="0"/>
              </a:rPr>
              <a:t>дейности</a:t>
            </a:r>
            <a:r>
              <a:rPr lang="ru-RU" sz="1800" dirty="0">
                <a:latin typeface="Arial" charset="0"/>
              </a:rPr>
              <a:t> за превенция и управление на риска и за </a:t>
            </a:r>
            <a:r>
              <a:rPr lang="ru-RU" sz="1800" dirty="0" err="1">
                <a:latin typeface="Arial" charset="0"/>
              </a:rPr>
              <a:t>използване</a:t>
            </a:r>
            <a:r>
              <a:rPr lang="ru-RU" sz="1800" dirty="0">
                <a:latin typeface="Arial" charset="0"/>
              </a:rPr>
              <a:t> потенциала на </a:t>
            </a:r>
            <a:r>
              <a:rPr lang="ru-RU" sz="1800" dirty="0" err="1">
                <a:latin typeface="Arial" charset="0"/>
              </a:rPr>
              <a:t>културното</a:t>
            </a:r>
            <a:r>
              <a:rPr lang="ru-RU" sz="1800" dirty="0">
                <a:latin typeface="Arial" charset="0"/>
              </a:rPr>
              <a:t> наследство;</a:t>
            </a:r>
          </a:p>
          <a:p>
            <a:pPr eaLnBrk="1" hangingPunct="1"/>
            <a:r>
              <a:rPr lang="ru-RU" sz="1800" dirty="0" err="1" smtClean="0">
                <a:latin typeface="Arial" charset="0"/>
              </a:rPr>
              <a:t>Фокусиране</a:t>
            </a:r>
            <a:r>
              <a:rPr lang="ru-RU" sz="1800" dirty="0" smtClean="0">
                <a:latin typeface="Arial" charset="0"/>
              </a:rPr>
              <a:t> </a:t>
            </a:r>
            <a:r>
              <a:rPr lang="ru-RU" sz="1800" dirty="0" err="1">
                <a:latin typeface="Arial" charset="0"/>
              </a:rPr>
              <a:t>върху</a:t>
            </a:r>
            <a:r>
              <a:rPr lang="ru-RU" sz="1800" dirty="0">
                <a:latin typeface="Arial" charset="0"/>
              </a:rPr>
              <a:t> </a:t>
            </a:r>
            <a:r>
              <a:rPr lang="ru-RU" sz="1800" dirty="0" err="1">
                <a:latin typeface="Arial" charset="0"/>
              </a:rPr>
              <a:t>иновациите</a:t>
            </a:r>
            <a:r>
              <a:rPr lang="ru-RU" sz="1800" dirty="0">
                <a:latin typeface="Arial" charset="0"/>
              </a:rPr>
              <a:t> чрез </a:t>
            </a:r>
            <a:r>
              <a:rPr lang="ru-RU" sz="1800" dirty="0" err="1">
                <a:latin typeface="Arial" charset="0"/>
              </a:rPr>
              <a:t>насърчаване</a:t>
            </a:r>
            <a:r>
              <a:rPr lang="ru-RU" sz="1800" dirty="0">
                <a:latin typeface="Arial" charset="0"/>
              </a:rPr>
              <a:t> на </a:t>
            </a:r>
            <a:r>
              <a:rPr lang="ru-RU" sz="1800" dirty="0" err="1">
                <a:latin typeface="Arial" charset="0"/>
              </a:rPr>
              <a:t>въвеждането</a:t>
            </a:r>
            <a:r>
              <a:rPr lang="ru-RU" sz="1800" dirty="0">
                <a:latin typeface="Arial" charset="0"/>
              </a:rPr>
              <a:t> им в </a:t>
            </a:r>
            <a:r>
              <a:rPr lang="ru-RU" sz="1800" dirty="0" err="1">
                <a:latin typeface="Arial" charset="0"/>
              </a:rPr>
              <a:t>практиката</a:t>
            </a:r>
            <a:r>
              <a:rPr lang="ru-RU" sz="1800" dirty="0">
                <a:latin typeface="Arial" charset="0"/>
              </a:rPr>
              <a:t>;</a:t>
            </a:r>
          </a:p>
          <a:p>
            <a:pPr eaLnBrk="1" hangingPunct="1"/>
            <a:r>
              <a:rPr lang="ru-RU" sz="1800" dirty="0" err="1" smtClean="0">
                <a:latin typeface="Arial" charset="0"/>
              </a:rPr>
              <a:t>Насърчаване</a:t>
            </a:r>
            <a:r>
              <a:rPr lang="ru-RU" sz="1800" dirty="0" smtClean="0">
                <a:latin typeface="Arial" charset="0"/>
              </a:rPr>
              <a:t> </a:t>
            </a:r>
            <a:r>
              <a:rPr lang="ru-RU" sz="1800" dirty="0">
                <a:latin typeface="Arial" charset="0"/>
              </a:rPr>
              <a:t>на </a:t>
            </a:r>
            <a:r>
              <a:rPr lang="ru-RU" sz="1800" dirty="0" err="1">
                <a:latin typeface="Arial" charset="0"/>
              </a:rPr>
              <a:t>устойчивата</a:t>
            </a:r>
            <a:r>
              <a:rPr lang="ru-RU" sz="1800" dirty="0">
                <a:latin typeface="Arial" charset="0"/>
              </a:rPr>
              <a:t> и </a:t>
            </a:r>
            <a:r>
              <a:rPr lang="ru-RU" sz="1800" dirty="0" err="1">
                <a:latin typeface="Arial" charset="0"/>
              </a:rPr>
              <a:t>качествена</a:t>
            </a:r>
            <a:r>
              <a:rPr lang="ru-RU" sz="1800" dirty="0">
                <a:latin typeface="Arial" charset="0"/>
              </a:rPr>
              <a:t> </a:t>
            </a:r>
            <a:r>
              <a:rPr lang="ru-RU" sz="1800" dirty="0" err="1">
                <a:latin typeface="Arial" charset="0"/>
              </a:rPr>
              <a:t>заетост</a:t>
            </a:r>
            <a:r>
              <a:rPr lang="ru-RU" sz="1800" dirty="0">
                <a:latin typeface="Arial" charset="0"/>
              </a:rPr>
              <a:t> и </a:t>
            </a:r>
            <a:r>
              <a:rPr lang="ru-RU" sz="1800" dirty="0" err="1">
                <a:latin typeface="Arial" charset="0"/>
              </a:rPr>
              <a:t>подкрепа</a:t>
            </a:r>
            <a:r>
              <a:rPr lang="ru-RU" sz="1800" dirty="0">
                <a:latin typeface="Arial" charset="0"/>
              </a:rPr>
              <a:t> за </a:t>
            </a:r>
            <a:r>
              <a:rPr lang="ru-RU" sz="1800" dirty="0" err="1">
                <a:latin typeface="Arial" charset="0"/>
              </a:rPr>
              <a:t>мобилността</a:t>
            </a:r>
            <a:r>
              <a:rPr lang="ru-RU" sz="1800" dirty="0">
                <a:latin typeface="Arial" charset="0"/>
              </a:rPr>
              <a:t> на </a:t>
            </a:r>
            <a:r>
              <a:rPr lang="ru-RU" sz="1800" dirty="0" err="1">
                <a:latin typeface="Arial" charset="0"/>
              </a:rPr>
              <a:t>работната</a:t>
            </a:r>
            <a:r>
              <a:rPr lang="ru-RU" sz="1800" dirty="0">
                <a:latin typeface="Arial" charset="0"/>
              </a:rPr>
              <a:t> сила;</a:t>
            </a:r>
          </a:p>
          <a:p>
            <a:pPr eaLnBrk="1" hangingPunct="1"/>
            <a:r>
              <a:rPr lang="ru-RU" sz="1800" dirty="0" err="1" smtClean="0">
                <a:latin typeface="Arial" charset="0"/>
              </a:rPr>
              <a:t>Повишаване</a:t>
            </a:r>
            <a:r>
              <a:rPr lang="ru-RU" sz="1800" dirty="0" smtClean="0">
                <a:latin typeface="Arial" charset="0"/>
              </a:rPr>
              <a:t> </a:t>
            </a:r>
            <a:r>
              <a:rPr lang="ru-RU" sz="1800" dirty="0">
                <a:latin typeface="Arial" charset="0"/>
              </a:rPr>
              <a:t>на </a:t>
            </a:r>
            <a:r>
              <a:rPr lang="ru-RU" sz="1800" dirty="0" err="1">
                <a:latin typeface="Arial" charset="0"/>
              </a:rPr>
              <a:t>конкурентоспособността</a:t>
            </a:r>
            <a:r>
              <a:rPr lang="ru-RU" sz="1800" dirty="0">
                <a:latin typeface="Arial" charset="0"/>
              </a:rPr>
              <a:t> на </a:t>
            </a:r>
            <a:r>
              <a:rPr lang="ru-RU" sz="1800" dirty="0" err="1">
                <a:latin typeface="Arial" charset="0"/>
              </a:rPr>
              <a:t>местните</a:t>
            </a:r>
            <a:r>
              <a:rPr lang="ru-RU" sz="1800" dirty="0">
                <a:latin typeface="Arial" charset="0"/>
              </a:rPr>
              <a:t> </a:t>
            </a:r>
            <a:r>
              <a:rPr lang="ru-RU" sz="1800" dirty="0" err="1">
                <a:latin typeface="Arial" charset="0"/>
              </a:rPr>
              <a:t>икономики</a:t>
            </a:r>
            <a:r>
              <a:rPr lang="ru-RU" sz="1800" dirty="0">
                <a:latin typeface="Arial" charset="0"/>
              </a:rPr>
              <a:t> и </a:t>
            </a:r>
            <a:r>
              <a:rPr lang="ru-RU" sz="1800" dirty="0" err="1">
                <a:latin typeface="Arial" charset="0"/>
              </a:rPr>
              <a:t>възможности</a:t>
            </a:r>
            <a:r>
              <a:rPr lang="ru-RU" sz="1800" dirty="0">
                <a:latin typeface="Arial" charset="0"/>
              </a:rPr>
              <a:t> за </a:t>
            </a:r>
            <a:r>
              <a:rPr lang="ru-RU" sz="1800" dirty="0" err="1">
                <a:latin typeface="Arial" charset="0"/>
              </a:rPr>
              <a:t>създаване</a:t>
            </a:r>
            <a:r>
              <a:rPr lang="ru-RU" sz="1800" dirty="0">
                <a:latin typeface="Arial" charset="0"/>
              </a:rPr>
              <a:t> на </a:t>
            </a:r>
            <a:r>
              <a:rPr lang="ru-RU" sz="1800" dirty="0" err="1">
                <a:latin typeface="Arial" charset="0"/>
              </a:rPr>
              <a:t>местен</a:t>
            </a:r>
            <a:r>
              <a:rPr lang="ru-RU" sz="1800" dirty="0">
                <a:latin typeface="Arial" charset="0"/>
              </a:rPr>
              <a:t> бизнес, </a:t>
            </a:r>
            <a:r>
              <a:rPr lang="ru-RU" sz="1800" dirty="0" err="1">
                <a:latin typeface="Arial" charset="0"/>
              </a:rPr>
              <a:t>включително</a:t>
            </a:r>
            <a:r>
              <a:rPr lang="ru-RU" sz="1800" dirty="0">
                <a:latin typeface="Arial" charset="0"/>
              </a:rPr>
              <a:t> чрез диверсификация, </a:t>
            </a:r>
            <a:r>
              <a:rPr lang="ru-RU" sz="1800" dirty="0" err="1">
                <a:latin typeface="Arial" charset="0"/>
              </a:rPr>
              <a:t>алтернативни</a:t>
            </a:r>
            <a:r>
              <a:rPr lang="ru-RU" sz="1800" dirty="0">
                <a:latin typeface="Arial" charset="0"/>
              </a:rPr>
              <a:t> </a:t>
            </a:r>
            <a:r>
              <a:rPr lang="ru-RU" sz="1800" dirty="0" err="1">
                <a:latin typeface="Arial" charset="0"/>
              </a:rPr>
              <a:t>дейности</a:t>
            </a:r>
            <a:r>
              <a:rPr lang="ru-RU" sz="1800" dirty="0">
                <a:latin typeface="Arial" charset="0"/>
              </a:rPr>
              <a:t> и устойчиво производство на аквакултури;</a:t>
            </a:r>
          </a:p>
          <a:p>
            <a:r>
              <a:rPr lang="ru-RU" sz="1800" dirty="0" err="1">
                <a:latin typeface="Arial" charset="0"/>
              </a:rPr>
              <a:t>Подобряване</a:t>
            </a:r>
            <a:r>
              <a:rPr lang="ru-RU" sz="1800" dirty="0">
                <a:latin typeface="Arial" charset="0"/>
              </a:rPr>
              <a:t> на </a:t>
            </a:r>
            <a:r>
              <a:rPr lang="ru-RU" sz="1800" dirty="0" err="1">
                <a:latin typeface="Arial" charset="0"/>
              </a:rPr>
              <a:t>качеството</a:t>
            </a:r>
            <a:r>
              <a:rPr lang="ru-RU" sz="1800" dirty="0">
                <a:latin typeface="Arial" charset="0"/>
              </a:rPr>
              <a:t> на образование и </a:t>
            </a:r>
            <a:r>
              <a:rPr lang="ru-RU" sz="1800" dirty="0" err="1">
                <a:latin typeface="Arial" charset="0"/>
              </a:rPr>
              <a:t>повишаване</a:t>
            </a:r>
            <a:r>
              <a:rPr lang="ru-RU" sz="1800" dirty="0">
                <a:latin typeface="Arial" charset="0"/>
              </a:rPr>
              <a:t> </a:t>
            </a:r>
            <a:r>
              <a:rPr lang="ru-RU" sz="1800" dirty="0" err="1">
                <a:latin typeface="Arial" charset="0"/>
              </a:rPr>
              <a:t>квалификацията</a:t>
            </a:r>
            <a:r>
              <a:rPr lang="ru-RU" sz="1800" dirty="0">
                <a:latin typeface="Arial" charset="0"/>
              </a:rPr>
              <a:t> на </a:t>
            </a:r>
            <a:r>
              <a:rPr lang="ru-RU" sz="1800" dirty="0" err="1" smtClean="0">
                <a:latin typeface="Arial" charset="0"/>
              </a:rPr>
              <a:t>населението</a:t>
            </a:r>
            <a:r>
              <a:rPr lang="ru-RU" sz="1800" dirty="0">
                <a:latin typeface="Arial" charset="0"/>
              </a:rPr>
              <a:t>.</a:t>
            </a:r>
          </a:p>
          <a:p>
            <a:pPr eaLnBrk="1" hangingPunct="1"/>
            <a:endParaRPr lang="ru-RU" sz="2000" dirty="0">
              <a:latin typeface="Arial" charset="0"/>
            </a:endParaRPr>
          </a:p>
          <a:p>
            <a:pPr marL="0" indent="0" eaLnBrk="1" hangingPunct="1">
              <a:buNone/>
            </a:pPr>
            <a:endParaRPr lang="bg-BG" sz="1800" dirty="0" smtClean="0">
              <a:latin typeface="Arial" charset="0"/>
            </a:endParaRPr>
          </a:p>
        </p:txBody>
      </p:sp>
      <p:sp>
        <p:nvSpPr>
          <p:cNvPr id="2" name="Slide Number Placeholder 1"/>
          <p:cNvSpPr>
            <a:spLocks noGrp="1"/>
          </p:cNvSpPr>
          <p:nvPr>
            <p:ph type="sldNum" sz="quarter" idx="12"/>
          </p:nvPr>
        </p:nvSpPr>
        <p:spPr/>
        <p:txBody>
          <a:bodyPr/>
          <a:lstStyle/>
          <a:p>
            <a:pPr>
              <a:defRPr/>
            </a:pPr>
            <a:fld id="{5CD1A774-2575-4D98-AA76-1C6D5EAA728E}" type="slidenum">
              <a:rPr lang="bg-BG" smtClean="0">
                <a:solidFill>
                  <a:srgbClr val="000000"/>
                </a:solidFill>
              </a:rPr>
              <a:pPr>
                <a:defRPr/>
              </a:pPr>
              <a:t>2</a:t>
            </a:fld>
            <a:endParaRPr lang="bg-BG">
              <a:solidFill>
                <a:srgbClr val="000000"/>
              </a:solidFill>
            </a:endParaRPr>
          </a:p>
        </p:txBody>
      </p:sp>
      <p:sp>
        <p:nvSpPr>
          <p:cNvPr id="15361" name="Title 1"/>
          <p:cNvSpPr>
            <a:spLocks noGrp="1"/>
          </p:cNvSpPr>
          <p:nvPr>
            <p:ph type="title"/>
          </p:nvPr>
        </p:nvSpPr>
        <p:spPr>
          <a:xfrm>
            <a:off x="457200" y="274638"/>
            <a:ext cx="8229600" cy="850106"/>
          </a:xfrm>
        </p:spPr>
        <p:txBody>
          <a:bodyPr>
            <a:normAutofit fontScale="90000"/>
          </a:bodyPr>
          <a:lstStyle/>
          <a:p>
            <a:pPr eaLnBrk="1" hangingPunct="1"/>
            <a:r>
              <a:rPr lang="bg-BG" sz="4000" dirty="0">
                <a:latin typeface="Arial" panose="020B0604020202020204" pitchFamily="34" charset="0"/>
                <a:cs typeface="Arial" panose="020B0604020202020204" pitchFamily="34" charset="0"/>
              </a:rPr>
              <a:t/>
            </a:r>
            <a:br>
              <a:rPr lang="bg-BG" sz="4000" dirty="0">
                <a:latin typeface="Arial" panose="020B0604020202020204" pitchFamily="34" charset="0"/>
                <a:cs typeface="Arial" panose="020B0604020202020204" pitchFamily="34" charset="0"/>
              </a:rPr>
            </a:br>
            <a:r>
              <a:rPr lang="bg-BG" sz="4000" dirty="0" smtClean="0">
                <a:latin typeface="Arial" panose="020B0604020202020204" pitchFamily="34" charset="0"/>
                <a:cs typeface="Arial" panose="020B0604020202020204" pitchFamily="34" charset="0"/>
              </a:rPr>
              <a:t> </a:t>
            </a:r>
            <a:r>
              <a:rPr lang="bg-BG" sz="2700" dirty="0" smtClean="0">
                <a:effectLst/>
                <a:latin typeface="Arial" panose="020B0604020202020204" pitchFamily="34" charset="0"/>
                <a:cs typeface="Arial" panose="020B0604020202020204" pitchFamily="34" charset="0"/>
              </a:rPr>
              <a:t>Цели</a:t>
            </a:r>
            <a:endParaRPr lang="en-US" sz="2700" dirty="0" smtClean="0">
              <a:effectLst/>
              <a:latin typeface="Arial" panose="020B0604020202020204" pitchFamily="34" charset="0"/>
              <a:cs typeface="Arial" panose="020B0604020202020204" pitchFamily="34" charset="0"/>
            </a:endParaRPr>
          </a:p>
        </p:txBody>
      </p:sp>
      <p:pic>
        <p:nvPicPr>
          <p:cNvPr id="15363" name="Picture 3"/>
          <p:cNvPicPr>
            <a:picLocks noChangeAspect="1"/>
          </p:cNvPicPr>
          <p:nvPr/>
        </p:nvPicPr>
        <p:blipFill>
          <a:blip r:embed="rId2"/>
          <a:srcRect/>
          <a:stretch>
            <a:fillRect/>
          </a:stretch>
        </p:blipFill>
        <p:spPr bwMode="auto">
          <a:xfrm>
            <a:off x="538758" y="60424"/>
            <a:ext cx="2305050" cy="776288"/>
          </a:xfrm>
          <a:prstGeom prst="rect">
            <a:avLst/>
          </a:prstGeom>
          <a:noFill/>
          <a:ln w="9525">
            <a:noFill/>
            <a:miter lim="800000"/>
            <a:headEnd/>
            <a:tailEnd/>
          </a:ln>
        </p:spPr>
      </p:pic>
    </p:spTree>
    <p:extLst>
      <p:ext uri="{BB962C8B-B14F-4D97-AF65-F5344CB8AC3E}">
        <p14:creationId xmlns:p14="http://schemas.microsoft.com/office/powerpoint/2010/main" val="29639079"/>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9" y="44624"/>
            <a:ext cx="2304255" cy="775843"/>
          </a:xfrm>
          <a:prstGeom prst="rect">
            <a:avLst/>
          </a:prstGeom>
        </p:spPr>
      </p:pic>
      <p:sp>
        <p:nvSpPr>
          <p:cNvPr id="5" name="Slide Number Placeholder 4"/>
          <p:cNvSpPr>
            <a:spLocks noGrp="1"/>
          </p:cNvSpPr>
          <p:nvPr>
            <p:ph type="sldNum" sz="quarter" idx="12"/>
          </p:nvPr>
        </p:nvSpPr>
        <p:spPr/>
        <p:txBody>
          <a:bodyPr/>
          <a:lstStyle/>
          <a:p>
            <a:pPr>
              <a:defRPr/>
            </a:pPr>
            <a:fld id="{5CD1A774-2575-4D98-AA76-1C6D5EAA728E}" type="slidenum">
              <a:rPr lang="bg-BG" smtClean="0">
                <a:solidFill>
                  <a:srgbClr val="000000"/>
                </a:solidFill>
              </a:rPr>
              <a:pPr>
                <a:defRPr/>
              </a:pPr>
              <a:t>20</a:t>
            </a:fld>
            <a:endParaRPr lang="bg-BG">
              <a:solidFill>
                <a:srgbClr val="000000"/>
              </a:solidFill>
            </a:endParaRPr>
          </a:p>
        </p:txBody>
      </p:sp>
      <p:sp>
        <p:nvSpPr>
          <p:cNvPr id="2" name="Title 1"/>
          <p:cNvSpPr>
            <a:spLocks noGrp="1"/>
          </p:cNvSpPr>
          <p:nvPr>
            <p:ph type="title"/>
          </p:nvPr>
        </p:nvSpPr>
        <p:spPr>
          <a:xfrm>
            <a:off x="251520" y="692696"/>
            <a:ext cx="8892480" cy="764207"/>
          </a:xfrm>
        </p:spPr>
        <p:txBody>
          <a:bodyPr>
            <a:normAutofit fontScale="90000"/>
          </a:bodyPr>
          <a:lstStyle/>
          <a:p>
            <a:r>
              <a:rPr lang="bg-BG" sz="3200" dirty="0" smtClean="0">
                <a:latin typeface="Arial" panose="020B0604020202020204" pitchFamily="34" charset="0"/>
                <a:cs typeface="Arial" panose="020B0604020202020204" pitchFamily="34" charset="0"/>
              </a:rPr>
              <a:t/>
            </a:r>
            <a:br>
              <a:rPr lang="bg-BG" sz="3200" dirty="0" smtClean="0">
                <a:latin typeface="Arial" panose="020B0604020202020204" pitchFamily="34" charset="0"/>
                <a:cs typeface="Arial" panose="020B0604020202020204" pitchFamily="34" charset="0"/>
              </a:rPr>
            </a:br>
            <a:r>
              <a:rPr lang="ru-RU" sz="2700" dirty="0">
                <a:effectLst/>
                <a:latin typeface="Arial" panose="020B0604020202020204" pitchFamily="34" charset="0"/>
                <a:cs typeface="Arial" panose="020B0604020202020204" pitchFamily="34" charset="0"/>
              </a:rPr>
              <a:t>Координация при </a:t>
            </a:r>
            <a:r>
              <a:rPr lang="ru-RU" sz="2700" dirty="0" err="1">
                <a:effectLst/>
                <a:latin typeface="Arial" panose="020B0604020202020204" pitchFamily="34" charset="0"/>
                <a:cs typeface="Arial" panose="020B0604020202020204" pitchFamily="34" charset="0"/>
              </a:rPr>
              <a:t>изпълнение</a:t>
            </a:r>
            <a:r>
              <a:rPr lang="ru-RU" sz="2700" dirty="0">
                <a:effectLst/>
                <a:latin typeface="Arial" panose="020B0604020202020204" pitchFamily="34" charset="0"/>
                <a:cs typeface="Arial" panose="020B0604020202020204" pitchFamily="34" charset="0"/>
              </a:rPr>
              <a:t> на </a:t>
            </a:r>
            <a:r>
              <a:rPr lang="ru-RU" sz="2700" dirty="0" err="1">
                <a:effectLst/>
                <a:latin typeface="Arial" panose="020B0604020202020204" pitchFamily="34" charset="0"/>
                <a:cs typeface="Arial" panose="020B0604020202020204" pitchFamily="34" charset="0"/>
              </a:rPr>
              <a:t>подготвителни</a:t>
            </a:r>
            <a:r>
              <a:rPr lang="ru-RU" sz="2700" dirty="0">
                <a:effectLst/>
                <a:latin typeface="Arial" panose="020B0604020202020204" pitchFamily="34" charset="0"/>
                <a:cs typeface="Arial" panose="020B0604020202020204" pitchFamily="34" charset="0"/>
              </a:rPr>
              <a:t> </a:t>
            </a:r>
            <a:r>
              <a:rPr lang="ru-RU" sz="2700" dirty="0" err="1">
                <a:effectLst/>
                <a:latin typeface="Arial" panose="020B0604020202020204" pitchFamily="34" charset="0"/>
                <a:cs typeface="Arial" panose="020B0604020202020204" pitchFamily="34" charset="0"/>
              </a:rPr>
              <a:t>дейности</a:t>
            </a:r>
            <a:r>
              <a:rPr lang="bg-BG" sz="3100" dirty="0" smtClean="0">
                <a:latin typeface="Arial" panose="020B0604020202020204" pitchFamily="34" charset="0"/>
                <a:cs typeface="Arial" panose="020B0604020202020204" pitchFamily="34" charset="0"/>
              </a:rPr>
              <a:t/>
            </a:r>
            <a:br>
              <a:rPr lang="bg-BG" sz="3100" dirty="0" smtClean="0">
                <a:latin typeface="Arial" panose="020B0604020202020204" pitchFamily="34" charset="0"/>
                <a:cs typeface="Arial" panose="020B0604020202020204" pitchFamily="34" charset="0"/>
              </a:rPr>
            </a:br>
            <a:endParaRPr lang="en-US" sz="3100" dirty="0">
              <a:latin typeface="Arial" panose="020B0604020202020204" pitchFamily="34" charset="0"/>
              <a:cs typeface="Arial" panose="020B0604020202020204" pitchFamily="34" charset="0"/>
            </a:endParaRPr>
          </a:p>
        </p:txBody>
      </p:sp>
      <p:sp>
        <p:nvSpPr>
          <p:cNvPr id="3" name="TextBox 2"/>
          <p:cNvSpPr txBox="1"/>
          <p:nvPr/>
        </p:nvSpPr>
        <p:spPr>
          <a:xfrm>
            <a:off x="539552" y="1556792"/>
            <a:ext cx="8064896" cy="5632311"/>
          </a:xfrm>
          <a:prstGeom prst="rect">
            <a:avLst/>
          </a:prstGeom>
          <a:noFill/>
        </p:spPr>
        <p:txBody>
          <a:bodyPr wrap="square" rtlCol="0">
            <a:spAutoFit/>
          </a:bodyPr>
          <a:lstStyle/>
          <a:p>
            <a:pPr marL="365760" indent="-256032" algn="just" fontAlgn="base">
              <a:spcBef>
                <a:spcPts val="400"/>
              </a:spcBef>
              <a:spcAft>
                <a:spcPct val="0"/>
              </a:spcAft>
              <a:buClr>
                <a:schemeClr val="accent1"/>
              </a:buClr>
              <a:buSzPct val="68000"/>
              <a:buFont typeface="Wingdings 3"/>
              <a:buChar char=""/>
            </a:pPr>
            <a:r>
              <a:rPr lang="ru-RU" sz="2000" dirty="0" err="1">
                <a:solidFill>
                  <a:prstClr val="black"/>
                </a:solidFill>
                <a:latin typeface="Arial" charset="0"/>
              </a:rPr>
              <a:t>Управляващият</a:t>
            </a:r>
            <a:r>
              <a:rPr lang="ru-RU" sz="2000" dirty="0">
                <a:solidFill>
                  <a:prstClr val="black"/>
                </a:solidFill>
                <a:latin typeface="Arial" charset="0"/>
              </a:rPr>
              <a:t> орган на ПРСР </a:t>
            </a:r>
            <a:r>
              <a:rPr lang="ru-RU" sz="2000" dirty="0" err="1">
                <a:solidFill>
                  <a:prstClr val="black"/>
                </a:solidFill>
                <a:latin typeface="Arial" charset="0"/>
              </a:rPr>
              <a:t>отговаря</a:t>
            </a:r>
            <a:r>
              <a:rPr lang="ru-RU" sz="2000" dirty="0">
                <a:solidFill>
                  <a:prstClr val="black"/>
                </a:solidFill>
                <a:latin typeface="Arial" charset="0"/>
              </a:rPr>
              <a:t> за </a:t>
            </a:r>
            <a:r>
              <a:rPr lang="ru-RU" sz="2000" dirty="0" err="1">
                <a:solidFill>
                  <a:prstClr val="black"/>
                </a:solidFill>
                <a:latin typeface="Arial" charset="0"/>
              </a:rPr>
              <a:t>прилагането</a:t>
            </a:r>
            <a:r>
              <a:rPr lang="ru-RU" sz="2000" dirty="0">
                <a:solidFill>
                  <a:prstClr val="black"/>
                </a:solidFill>
                <a:latin typeface="Arial" charset="0"/>
              </a:rPr>
              <a:t> на подмярка 19.1 “</a:t>
            </a:r>
            <a:r>
              <a:rPr lang="ru-RU" sz="2000" dirty="0" err="1">
                <a:solidFill>
                  <a:prstClr val="black"/>
                </a:solidFill>
                <a:latin typeface="Arial" charset="0"/>
              </a:rPr>
              <a:t>Помощ</a:t>
            </a:r>
            <a:r>
              <a:rPr lang="ru-RU" sz="2000" dirty="0">
                <a:solidFill>
                  <a:prstClr val="black"/>
                </a:solidFill>
                <a:latin typeface="Arial" charset="0"/>
              </a:rPr>
              <a:t> за </a:t>
            </a:r>
            <a:r>
              <a:rPr lang="ru-RU" sz="2000" dirty="0" err="1">
                <a:solidFill>
                  <a:prstClr val="black"/>
                </a:solidFill>
                <a:latin typeface="Arial" charset="0"/>
              </a:rPr>
              <a:t>подготвителни</a:t>
            </a:r>
            <a:r>
              <a:rPr lang="ru-RU" sz="2000" dirty="0">
                <a:solidFill>
                  <a:prstClr val="black"/>
                </a:solidFill>
                <a:latin typeface="Arial" charset="0"/>
              </a:rPr>
              <a:t> </a:t>
            </a:r>
            <a:r>
              <a:rPr lang="ru-RU" sz="2000" dirty="0" err="1">
                <a:solidFill>
                  <a:prstClr val="black"/>
                </a:solidFill>
                <a:latin typeface="Arial" charset="0"/>
              </a:rPr>
              <a:t>дейности</a:t>
            </a:r>
            <a:r>
              <a:rPr lang="ru-RU" sz="2000" dirty="0">
                <a:solidFill>
                  <a:prstClr val="black"/>
                </a:solidFill>
                <a:latin typeface="Arial" charset="0"/>
              </a:rPr>
              <a:t>“ от ПРСР в </a:t>
            </a:r>
            <a:r>
              <a:rPr lang="ru-RU" sz="2000" dirty="0" err="1">
                <a:solidFill>
                  <a:prstClr val="black"/>
                </a:solidFill>
                <a:latin typeface="Arial" charset="0"/>
              </a:rPr>
              <a:t>тясна</a:t>
            </a:r>
            <a:r>
              <a:rPr lang="ru-RU" sz="2000" dirty="0">
                <a:solidFill>
                  <a:prstClr val="black"/>
                </a:solidFill>
                <a:latin typeface="Arial" charset="0"/>
              </a:rPr>
              <a:t> координация с УО на </a:t>
            </a:r>
            <a:r>
              <a:rPr lang="ru-RU" sz="2000" dirty="0" err="1" smtClean="0">
                <a:solidFill>
                  <a:prstClr val="black"/>
                </a:solidFill>
                <a:latin typeface="Arial" charset="0"/>
              </a:rPr>
              <a:t>програмите</a:t>
            </a:r>
            <a:r>
              <a:rPr lang="ru-RU" sz="2000" dirty="0" smtClean="0">
                <a:solidFill>
                  <a:prstClr val="black"/>
                </a:solidFill>
                <a:latin typeface="Arial" charset="0"/>
              </a:rPr>
              <a:t>, </a:t>
            </a:r>
            <a:r>
              <a:rPr lang="ru-RU" sz="2000" dirty="0" err="1" smtClean="0">
                <a:solidFill>
                  <a:prstClr val="black"/>
                </a:solidFill>
                <a:latin typeface="Arial" charset="0"/>
              </a:rPr>
              <a:t>включени</a:t>
            </a:r>
            <a:r>
              <a:rPr lang="ru-RU" sz="2000" dirty="0" smtClean="0">
                <a:solidFill>
                  <a:prstClr val="black"/>
                </a:solidFill>
                <a:latin typeface="Arial" charset="0"/>
              </a:rPr>
              <a:t> в подхода ВОМР. </a:t>
            </a:r>
            <a:r>
              <a:rPr lang="ru-RU" sz="2000" u="sng" dirty="0" smtClean="0">
                <a:solidFill>
                  <a:prstClr val="black"/>
                </a:solidFill>
                <a:latin typeface="Arial" charset="0"/>
              </a:rPr>
              <a:t>По </a:t>
            </a:r>
            <a:r>
              <a:rPr lang="ru-RU" sz="2000" u="sng" dirty="0" err="1" smtClean="0">
                <a:solidFill>
                  <a:prstClr val="black"/>
                </a:solidFill>
                <a:latin typeface="Arial" charset="0"/>
              </a:rPr>
              <a:t>подготвителната</a:t>
            </a:r>
            <a:r>
              <a:rPr lang="ru-RU" sz="2000" u="sng" dirty="0" smtClean="0">
                <a:solidFill>
                  <a:prstClr val="black"/>
                </a:solidFill>
                <a:latin typeface="Arial" charset="0"/>
              </a:rPr>
              <a:t> </a:t>
            </a:r>
            <a:r>
              <a:rPr lang="ru-RU" sz="2000" u="sng" dirty="0" err="1" smtClean="0">
                <a:solidFill>
                  <a:prstClr val="black"/>
                </a:solidFill>
                <a:latin typeface="Arial" charset="0"/>
              </a:rPr>
              <a:t>мярка</a:t>
            </a:r>
            <a:r>
              <a:rPr lang="ru-RU" sz="2000" u="sng" dirty="0" smtClean="0">
                <a:solidFill>
                  <a:prstClr val="black"/>
                </a:solidFill>
                <a:latin typeface="Arial" charset="0"/>
              </a:rPr>
              <a:t> по ПМДР </a:t>
            </a:r>
            <a:r>
              <a:rPr lang="ru-RU" sz="2000" u="sng" dirty="0" err="1" smtClean="0">
                <a:solidFill>
                  <a:prstClr val="black"/>
                </a:solidFill>
                <a:latin typeface="Arial" charset="0"/>
              </a:rPr>
              <a:t>може</a:t>
            </a:r>
            <a:r>
              <a:rPr lang="ru-RU" sz="2000" u="sng" dirty="0" smtClean="0">
                <a:solidFill>
                  <a:prstClr val="black"/>
                </a:solidFill>
                <a:latin typeface="Arial" charset="0"/>
              </a:rPr>
              <a:t> да се </a:t>
            </a:r>
            <a:r>
              <a:rPr lang="ru-RU" sz="2000" u="sng" dirty="0" err="1" smtClean="0">
                <a:solidFill>
                  <a:prstClr val="black"/>
                </a:solidFill>
                <a:latin typeface="Arial" charset="0"/>
              </a:rPr>
              <a:t>кандидатства</a:t>
            </a:r>
            <a:r>
              <a:rPr lang="ru-RU" sz="2000" u="sng" dirty="0" smtClean="0">
                <a:solidFill>
                  <a:prstClr val="black"/>
                </a:solidFill>
                <a:latin typeface="Arial" charset="0"/>
              </a:rPr>
              <a:t> само за </a:t>
            </a:r>
            <a:r>
              <a:rPr lang="ru-RU" sz="2000" u="sng" dirty="0" err="1" smtClean="0">
                <a:solidFill>
                  <a:prstClr val="black"/>
                </a:solidFill>
                <a:latin typeface="Arial" charset="0"/>
              </a:rPr>
              <a:t>еднофондови</a:t>
            </a:r>
            <a:r>
              <a:rPr lang="ru-RU" sz="2000" u="sng" dirty="0" smtClean="0">
                <a:solidFill>
                  <a:prstClr val="black"/>
                </a:solidFill>
                <a:latin typeface="Arial" charset="0"/>
              </a:rPr>
              <a:t> стратегии.</a:t>
            </a:r>
          </a:p>
          <a:p>
            <a:pPr marL="365760" indent="-256032" algn="just" fontAlgn="base">
              <a:spcBef>
                <a:spcPts val="400"/>
              </a:spcBef>
              <a:spcAft>
                <a:spcPct val="0"/>
              </a:spcAft>
              <a:buClr>
                <a:schemeClr val="accent1"/>
              </a:buClr>
              <a:buSzPct val="68000"/>
              <a:buFont typeface="Wingdings 3"/>
              <a:buChar char=""/>
            </a:pPr>
            <a:endParaRPr lang="ru-RU" sz="2000" dirty="0">
              <a:solidFill>
                <a:prstClr val="black"/>
              </a:solidFill>
              <a:latin typeface="Arial" charset="0"/>
            </a:endParaRPr>
          </a:p>
          <a:p>
            <a:pPr marL="365760" indent="-256032" algn="just" fontAlgn="base">
              <a:spcBef>
                <a:spcPts val="400"/>
              </a:spcBef>
              <a:spcAft>
                <a:spcPct val="0"/>
              </a:spcAft>
              <a:buClr>
                <a:schemeClr val="accent1"/>
              </a:buClr>
              <a:buSzPct val="68000"/>
              <a:buFont typeface="Wingdings 3"/>
              <a:buChar char=""/>
            </a:pPr>
            <a:r>
              <a:rPr lang="ru-RU" sz="2000" dirty="0" smtClean="0">
                <a:solidFill>
                  <a:prstClr val="black"/>
                </a:solidFill>
                <a:latin typeface="Arial" charset="0"/>
              </a:rPr>
              <a:t>УО </a:t>
            </a:r>
            <a:r>
              <a:rPr lang="ru-RU" sz="2000" dirty="0">
                <a:solidFill>
                  <a:prstClr val="black"/>
                </a:solidFill>
                <a:latin typeface="Arial" charset="0"/>
              </a:rPr>
              <a:t>на ПРСР </a:t>
            </a:r>
            <a:r>
              <a:rPr lang="ru-RU" sz="2000" dirty="0" err="1">
                <a:solidFill>
                  <a:prstClr val="black"/>
                </a:solidFill>
                <a:latin typeface="Arial" charset="0"/>
              </a:rPr>
              <a:t>предоставя</a:t>
            </a:r>
            <a:r>
              <a:rPr lang="ru-RU" sz="2000" dirty="0">
                <a:solidFill>
                  <a:prstClr val="black"/>
                </a:solidFill>
                <a:latin typeface="Arial" charset="0"/>
              </a:rPr>
              <a:t> информация и </a:t>
            </a:r>
            <a:r>
              <a:rPr lang="ru-RU" sz="2000" dirty="0" err="1">
                <a:solidFill>
                  <a:prstClr val="black"/>
                </a:solidFill>
                <a:latin typeface="Arial" charset="0"/>
              </a:rPr>
              <a:t>оказва</a:t>
            </a:r>
            <a:r>
              <a:rPr lang="ru-RU" sz="2000" dirty="0">
                <a:solidFill>
                  <a:prstClr val="black"/>
                </a:solidFill>
                <a:latin typeface="Arial" charset="0"/>
              </a:rPr>
              <a:t> </a:t>
            </a:r>
            <a:r>
              <a:rPr lang="ru-RU" sz="2000" dirty="0" err="1">
                <a:solidFill>
                  <a:prstClr val="black"/>
                </a:solidFill>
                <a:latin typeface="Arial" charset="0"/>
              </a:rPr>
              <a:t>съдействие</a:t>
            </a:r>
            <a:r>
              <a:rPr lang="ru-RU" sz="2000" dirty="0">
                <a:solidFill>
                  <a:prstClr val="black"/>
                </a:solidFill>
                <a:latin typeface="Arial" charset="0"/>
              </a:rPr>
              <a:t> на </a:t>
            </a:r>
            <a:r>
              <a:rPr lang="ru-RU" sz="2000" dirty="0" err="1">
                <a:solidFill>
                  <a:prstClr val="black"/>
                </a:solidFill>
                <a:latin typeface="Arial" charset="0"/>
              </a:rPr>
              <a:t>всички</a:t>
            </a:r>
            <a:r>
              <a:rPr lang="ru-RU" sz="2000" dirty="0">
                <a:solidFill>
                  <a:prstClr val="black"/>
                </a:solidFill>
                <a:latin typeface="Arial" charset="0"/>
              </a:rPr>
              <a:t> УО на </a:t>
            </a:r>
            <a:r>
              <a:rPr lang="ru-RU" sz="2000" dirty="0" err="1">
                <a:solidFill>
                  <a:prstClr val="black"/>
                </a:solidFill>
                <a:latin typeface="Arial" charset="0"/>
              </a:rPr>
              <a:t>програмите</a:t>
            </a:r>
            <a:r>
              <a:rPr lang="ru-RU" sz="2000" dirty="0">
                <a:solidFill>
                  <a:prstClr val="black"/>
                </a:solidFill>
                <a:latin typeface="Arial" charset="0"/>
              </a:rPr>
              <a:t>, на МИГ и </a:t>
            </a:r>
            <a:r>
              <a:rPr lang="ru-RU" sz="2000" dirty="0" err="1">
                <a:solidFill>
                  <a:prstClr val="black"/>
                </a:solidFill>
                <a:latin typeface="Arial" charset="0"/>
              </a:rPr>
              <a:t>местните</a:t>
            </a:r>
            <a:r>
              <a:rPr lang="ru-RU" sz="2000" dirty="0">
                <a:solidFill>
                  <a:prstClr val="black"/>
                </a:solidFill>
                <a:latin typeface="Arial" charset="0"/>
              </a:rPr>
              <a:t> </a:t>
            </a:r>
            <a:r>
              <a:rPr lang="ru-RU" sz="2000" dirty="0" err="1">
                <a:solidFill>
                  <a:prstClr val="black"/>
                </a:solidFill>
                <a:latin typeface="Arial" charset="0"/>
              </a:rPr>
              <a:t>партньорства</a:t>
            </a:r>
            <a:r>
              <a:rPr lang="ru-RU" sz="2000" dirty="0">
                <a:solidFill>
                  <a:prstClr val="black"/>
                </a:solidFill>
                <a:latin typeface="Arial" charset="0"/>
              </a:rPr>
              <a:t>.</a:t>
            </a:r>
          </a:p>
          <a:p>
            <a:pPr marL="365760" indent="-256032" algn="just" fontAlgn="base">
              <a:spcBef>
                <a:spcPts val="400"/>
              </a:spcBef>
              <a:spcAft>
                <a:spcPct val="0"/>
              </a:spcAft>
              <a:buClr>
                <a:schemeClr val="accent1"/>
              </a:buClr>
              <a:buSzPct val="68000"/>
              <a:buFont typeface="Wingdings 3"/>
              <a:buChar char=""/>
            </a:pPr>
            <a:endParaRPr lang="ru-RU" sz="2000" dirty="0" smtClean="0">
              <a:solidFill>
                <a:prstClr val="black"/>
              </a:solidFill>
              <a:latin typeface="Arial" charset="0"/>
            </a:endParaRPr>
          </a:p>
          <a:p>
            <a:pPr marL="365760" indent="-256032" algn="just" fontAlgn="base">
              <a:spcBef>
                <a:spcPts val="400"/>
              </a:spcBef>
              <a:spcAft>
                <a:spcPct val="0"/>
              </a:spcAft>
              <a:buClr>
                <a:schemeClr val="accent1"/>
              </a:buClr>
              <a:buSzPct val="68000"/>
              <a:buFont typeface="Wingdings 3"/>
              <a:buChar char=""/>
            </a:pPr>
            <a:r>
              <a:rPr lang="ru-RU" sz="2000" dirty="0" smtClean="0">
                <a:solidFill>
                  <a:prstClr val="black"/>
                </a:solidFill>
                <a:latin typeface="Arial" charset="0"/>
              </a:rPr>
              <a:t>УО </a:t>
            </a:r>
            <a:r>
              <a:rPr lang="ru-RU" sz="2000" dirty="0">
                <a:solidFill>
                  <a:prstClr val="black"/>
                </a:solidFill>
                <a:latin typeface="Arial" charset="0"/>
              </a:rPr>
              <a:t>на ПРСР </a:t>
            </a:r>
            <a:r>
              <a:rPr lang="ru-RU" sz="2000" dirty="0" err="1">
                <a:solidFill>
                  <a:prstClr val="black"/>
                </a:solidFill>
                <a:latin typeface="Arial" charset="0"/>
              </a:rPr>
              <a:t>информира</a:t>
            </a:r>
            <a:r>
              <a:rPr lang="ru-RU" sz="2000" dirty="0">
                <a:solidFill>
                  <a:prstClr val="black"/>
                </a:solidFill>
                <a:latin typeface="Arial" charset="0"/>
              </a:rPr>
              <a:t> </a:t>
            </a:r>
            <a:r>
              <a:rPr lang="ru-RU" sz="2000" dirty="0" err="1">
                <a:solidFill>
                  <a:prstClr val="black"/>
                </a:solidFill>
                <a:latin typeface="Arial" charset="0"/>
              </a:rPr>
              <a:t>всички</a:t>
            </a:r>
            <a:r>
              <a:rPr lang="ru-RU" sz="2000" dirty="0">
                <a:solidFill>
                  <a:prstClr val="black"/>
                </a:solidFill>
                <a:latin typeface="Arial" charset="0"/>
              </a:rPr>
              <a:t> УО на </a:t>
            </a:r>
            <a:r>
              <a:rPr lang="ru-RU" sz="2000" dirty="0" err="1">
                <a:solidFill>
                  <a:prstClr val="black"/>
                </a:solidFill>
                <a:latin typeface="Arial" charset="0"/>
              </a:rPr>
              <a:t>програмите</a:t>
            </a:r>
            <a:r>
              <a:rPr lang="ru-RU" sz="2000" dirty="0">
                <a:solidFill>
                  <a:prstClr val="black"/>
                </a:solidFill>
                <a:latin typeface="Arial" charset="0"/>
              </a:rPr>
              <a:t> </a:t>
            </a:r>
            <a:r>
              <a:rPr lang="ru-RU" sz="2000" dirty="0" err="1" smtClean="0">
                <a:solidFill>
                  <a:prstClr val="black"/>
                </a:solidFill>
                <a:latin typeface="Arial" charset="0"/>
              </a:rPr>
              <a:t>относно</a:t>
            </a:r>
            <a:r>
              <a:rPr lang="ru-RU" sz="2000" dirty="0" smtClean="0">
                <a:solidFill>
                  <a:prstClr val="black"/>
                </a:solidFill>
                <a:latin typeface="Arial" charset="0"/>
              </a:rPr>
              <a:t> </a:t>
            </a:r>
            <a:r>
              <a:rPr lang="ru-RU" sz="2000" dirty="0" err="1">
                <a:solidFill>
                  <a:prstClr val="black"/>
                </a:solidFill>
                <a:latin typeface="Arial" charset="0"/>
              </a:rPr>
              <a:t>напредъка</a:t>
            </a:r>
            <a:r>
              <a:rPr lang="ru-RU" sz="2000" dirty="0">
                <a:solidFill>
                  <a:prstClr val="black"/>
                </a:solidFill>
                <a:latin typeface="Arial" charset="0"/>
              </a:rPr>
              <a:t> при </a:t>
            </a:r>
            <a:r>
              <a:rPr lang="ru-RU" sz="2000" dirty="0" err="1">
                <a:solidFill>
                  <a:prstClr val="black"/>
                </a:solidFill>
                <a:latin typeface="Arial" charset="0"/>
              </a:rPr>
              <a:t>изпълнението</a:t>
            </a:r>
            <a:r>
              <a:rPr lang="ru-RU" sz="2000" dirty="0">
                <a:solidFill>
                  <a:prstClr val="black"/>
                </a:solidFill>
                <a:latin typeface="Arial" charset="0"/>
              </a:rPr>
              <a:t> на подмярката</a:t>
            </a:r>
            <a:r>
              <a:rPr lang="ru-RU" sz="2000" dirty="0" smtClean="0">
                <a:solidFill>
                  <a:prstClr val="black"/>
                </a:solidFill>
                <a:latin typeface="Arial" charset="0"/>
              </a:rPr>
              <a:t>.</a:t>
            </a:r>
          </a:p>
          <a:p>
            <a:pPr marL="365760" indent="-256032" algn="just" fontAlgn="base">
              <a:spcBef>
                <a:spcPts val="400"/>
              </a:spcBef>
              <a:spcAft>
                <a:spcPct val="0"/>
              </a:spcAft>
              <a:buClr>
                <a:schemeClr val="accent1"/>
              </a:buClr>
              <a:buSzPct val="68000"/>
              <a:buFont typeface="Wingdings 3"/>
              <a:buChar char=""/>
            </a:pPr>
            <a:endParaRPr lang="ru-RU" sz="2000" dirty="0">
              <a:solidFill>
                <a:prstClr val="black"/>
              </a:solidFill>
              <a:latin typeface="Arial" charset="0"/>
            </a:endParaRPr>
          </a:p>
          <a:p>
            <a:pPr marL="365760" indent="-256032" algn="just" fontAlgn="base">
              <a:spcBef>
                <a:spcPts val="400"/>
              </a:spcBef>
              <a:spcAft>
                <a:spcPct val="0"/>
              </a:spcAft>
              <a:buClr>
                <a:schemeClr val="accent1"/>
              </a:buClr>
              <a:buSzPct val="68000"/>
              <a:buFont typeface="Wingdings 3"/>
              <a:buChar char=""/>
            </a:pPr>
            <a:r>
              <a:rPr lang="bg-BG" sz="2000" dirty="0" smtClean="0">
                <a:solidFill>
                  <a:prstClr val="black"/>
                </a:solidFill>
                <a:latin typeface="Arial" charset="0"/>
              </a:rPr>
              <a:t>При </a:t>
            </a:r>
            <a:r>
              <a:rPr lang="bg-BG" sz="2000" dirty="0">
                <a:solidFill>
                  <a:prstClr val="black"/>
                </a:solidFill>
                <a:latin typeface="Arial" charset="0"/>
              </a:rPr>
              <a:t>подготовка на </a:t>
            </a:r>
            <a:r>
              <a:rPr lang="bg-BG" sz="2000" dirty="0" smtClean="0">
                <a:solidFill>
                  <a:prstClr val="black"/>
                </a:solidFill>
                <a:latin typeface="Arial" charset="0"/>
              </a:rPr>
              <a:t>СМР </a:t>
            </a:r>
            <a:r>
              <a:rPr lang="bg-BG" sz="2000" dirty="0">
                <a:solidFill>
                  <a:prstClr val="black"/>
                </a:solidFill>
                <a:latin typeface="Arial" charset="0"/>
              </a:rPr>
              <a:t>информационна, методическа и експертна помощ се предоставя на МИГ или местни партньорства от всеки от УО на програмите </a:t>
            </a:r>
            <a:r>
              <a:rPr lang="bg-BG" sz="2000" dirty="0" smtClean="0">
                <a:solidFill>
                  <a:prstClr val="black"/>
                </a:solidFill>
                <a:latin typeface="Arial" charset="0"/>
              </a:rPr>
              <a:t>във </a:t>
            </a:r>
            <a:r>
              <a:rPr lang="bg-BG" sz="2000" dirty="0">
                <a:solidFill>
                  <a:prstClr val="black"/>
                </a:solidFill>
                <a:latin typeface="Arial" charset="0"/>
              </a:rPr>
              <a:t>всеки момент от изпълнението на договора.</a:t>
            </a:r>
            <a:endParaRPr lang="ru-RU" sz="2000" dirty="0">
              <a:solidFill>
                <a:prstClr val="black"/>
              </a:solidFill>
              <a:latin typeface="Arial" charset="0"/>
            </a:endParaRPr>
          </a:p>
          <a:p>
            <a:pPr marL="342900" indent="-342900">
              <a:buClr>
                <a:schemeClr val="bg2">
                  <a:lumMod val="50000"/>
                </a:schemeClr>
              </a:buClr>
              <a:buFont typeface="Wingdings" pitchFamily="2" charset="2"/>
              <a:buChar char="Ø"/>
            </a:pPr>
            <a:endParaRPr lang="bg-BG"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9689407"/>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9" y="44624"/>
            <a:ext cx="2304255" cy="775843"/>
          </a:xfrm>
          <a:prstGeom prst="rect">
            <a:avLst/>
          </a:prstGeom>
        </p:spPr>
      </p:pic>
      <p:sp>
        <p:nvSpPr>
          <p:cNvPr id="5" name="Slide Number Placeholder 4"/>
          <p:cNvSpPr>
            <a:spLocks noGrp="1"/>
          </p:cNvSpPr>
          <p:nvPr>
            <p:ph type="sldNum" sz="quarter" idx="12"/>
          </p:nvPr>
        </p:nvSpPr>
        <p:spPr/>
        <p:txBody>
          <a:bodyPr/>
          <a:lstStyle/>
          <a:p>
            <a:pPr>
              <a:defRPr/>
            </a:pPr>
            <a:fld id="{5CD1A774-2575-4D98-AA76-1C6D5EAA728E}" type="slidenum">
              <a:rPr lang="bg-BG" smtClean="0">
                <a:solidFill>
                  <a:srgbClr val="000000"/>
                </a:solidFill>
              </a:rPr>
              <a:pPr>
                <a:defRPr/>
              </a:pPr>
              <a:t>21</a:t>
            </a:fld>
            <a:endParaRPr lang="bg-BG">
              <a:solidFill>
                <a:srgbClr val="000000"/>
              </a:solidFill>
            </a:endParaRPr>
          </a:p>
        </p:txBody>
      </p:sp>
      <p:sp>
        <p:nvSpPr>
          <p:cNvPr id="2" name="Title 1"/>
          <p:cNvSpPr>
            <a:spLocks noGrp="1"/>
          </p:cNvSpPr>
          <p:nvPr>
            <p:ph type="title"/>
          </p:nvPr>
        </p:nvSpPr>
        <p:spPr>
          <a:xfrm>
            <a:off x="539552" y="576561"/>
            <a:ext cx="8604448" cy="764207"/>
          </a:xfrm>
        </p:spPr>
        <p:txBody>
          <a:bodyPr>
            <a:normAutofit fontScale="90000"/>
          </a:bodyPr>
          <a:lstStyle/>
          <a:p>
            <a:r>
              <a:rPr lang="bg-BG" sz="3200" dirty="0" smtClean="0">
                <a:latin typeface="Arial" panose="020B0604020202020204" pitchFamily="34" charset="0"/>
                <a:cs typeface="Arial" panose="020B0604020202020204" pitchFamily="34" charset="0"/>
              </a:rPr>
              <a:t/>
            </a:r>
            <a:br>
              <a:rPr lang="bg-BG" sz="3200" dirty="0" smtClean="0">
                <a:latin typeface="Arial" panose="020B0604020202020204" pitchFamily="34" charset="0"/>
                <a:cs typeface="Arial" panose="020B0604020202020204" pitchFamily="34" charset="0"/>
              </a:rPr>
            </a:br>
            <a:r>
              <a:rPr lang="ru-RU" sz="2700" dirty="0">
                <a:effectLst/>
                <a:latin typeface="Arial" panose="020B0604020202020204" pitchFamily="34" charset="0"/>
                <a:cs typeface="Arial" panose="020B0604020202020204" pitchFamily="34" charset="0"/>
              </a:rPr>
              <a:t>Координация при </a:t>
            </a:r>
            <a:r>
              <a:rPr lang="ru-RU" sz="2700" dirty="0" err="1">
                <a:effectLst/>
                <a:latin typeface="Arial" panose="020B0604020202020204" pitchFamily="34" charset="0"/>
                <a:cs typeface="Arial" panose="020B0604020202020204" pitchFamily="34" charset="0"/>
              </a:rPr>
              <a:t>прилагане</a:t>
            </a:r>
            <a:r>
              <a:rPr lang="ru-RU" sz="2700" dirty="0">
                <a:effectLst/>
                <a:latin typeface="Arial" panose="020B0604020202020204" pitchFamily="34" charset="0"/>
                <a:cs typeface="Arial" panose="020B0604020202020204" pitchFamily="34" charset="0"/>
              </a:rPr>
              <a:t> на операции в </a:t>
            </a:r>
            <a:r>
              <a:rPr lang="ru-RU" sz="2700" dirty="0" err="1">
                <a:effectLst/>
                <a:latin typeface="Arial" panose="020B0604020202020204" pitchFamily="34" charset="0"/>
                <a:cs typeface="Arial" panose="020B0604020202020204" pitchFamily="34" charset="0"/>
              </a:rPr>
              <a:t>рамките</a:t>
            </a:r>
            <a:r>
              <a:rPr lang="ru-RU" sz="2700" dirty="0">
                <a:effectLst/>
                <a:latin typeface="Arial" panose="020B0604020202020204" pitchFamily="34" charset="0"/>
                <a:cs typeface="Arial" panose="020B0604020202020204" pitchFamily="34" charset="0"/>
              </a:rPr>
              <a:t> на </a:t>
            </a:r>
            <a:r>
              <a:rPr lang="ru-RU" sz="2700" dirty="0" err="1">
                <a:effectLst/>
                <a:latin typeface="Arial" panose="020B0604020202020204" pitchFamily="34" charset="0"/>
                <a:cs typeface="Arial" panose="020B0604020202020204" pitchFamily="34" charset="0"/>
              </a:rPr>
              <a:t>стратегиите</a:t>
            </a:r>
            <a:r>
              <a:rPr lang="ru-RU" sz="2700" dirty="0">
                <a:effectLst/>
                <a:latin typeface="Arial" panose="020B0604020202020204" pitchFamily="34" charset="0"/>
                <a:cs typeface="Arial" panose="020B0604020202020204" pitchFamily="34" charset="0"/>
              </a:rPr>
              <a:t> за </a:t>
            </a:r>
            <a:r>
              <a:rPr lang="ru-RU" sz="2700" dirty="0" err="1">
                <a:effectLst/>
                <a:latin typeface="Arial" panose="020B0604020202020204" pitchFamily="34" charset="0"/>
                <a:cs typeface="Arial" panose="020B0604020202020204" pitchFamily="34" charset="0"/>
              </a:rPr>
              <a:t>местно</a:t>
            </a:r>
            <a:r>
              <a:rPr lang="ru-RU" sz="2700" dirty="0">
                <a:effectLst/>
                <a:latin typeface="Arial" panose="020B0604020202020204" pitchFamily="34" charset="0"/>
                <a:cs typeface="Arial" panose="020B0604020202020204" pitchFamily="34" charset="0"/>
              </a:rPr>
              <a:t> развитие</a:t>
            </a:r>
            <a:r>
              <a:rPr lang="bg-BG" sz="3100" dirty="0" smtClean="0">
                <a:latin typeface="Arial" panose="020B0604020202020204" pitchFamily="34" charset="0"/>
                <a:cs typeface="Arial" panose="020B0604020202020204" pitchFamily="34" charset="0"/>
              </a:rPr>
              <a:t/>
            </a:r>
            <a:br>
              <a:rPr lang="bg-BG" sz="3100" dirty="0" smtClean="0">
                <a:latin typeface="Arial" panose="020B0604020202020204" pitchFamily="34" charset="0"/>
                <a:cs typeface="Arial" panose="020B0604020202020204" pitchFamily="34" charset="0"/>
              </a:rPr>
            </a:br>
            <a:endParaRPr lang="en-US" sz="3100" dirty="0">
              <a:latin typeface="Arial" panose="020B0604020202020204" pitchFamily="34" charset="0"/>
              <a:cs typeface="Arial" panose="020B0604020202020204" pitchFamily="34" charset="0"/>
            </a:endParaRPr>
          </a:p>
        </p:txBody>
      </p:sp>
      <p:sp>
        <p:nvSpPr>
          <p:cNvPr id="3" name="TextBox 2"/>
          <p:cNvSpPr txBox="1"/>
          <p:nvPr/>
        </p:nvSpPr>
        <p:spPr>
          <a:xfrm>
            <a:off x="539552" y="1705535"/>
            <a:ext cx="8064896" cy="4657685"/>
          </a:xfrm>
          <a:prstGeom prst="rect">
            <a:avLst/>
          </a:prstGeom>
          <a:noFill/>
        </p:spPr>
        <p:txBody>
          <a:bodyPr wrap="square" rtlCol="0">
            <a:spAutoFit/>
          </a:bodyPr>
          <a:lstStyle/>
          <a:p>
            <a:pPr marL="365760" indent="-256032" algn="just" fontAlgn="base">
              <a:spcBef>
                <a:spcPts val="400"/>
              </a:spcBef>
              <a:spcAft>
                <a:spcPct val="0"/>
              </a:spcAft>
              <a:buClr>
                <a:schemeClr val="accent1"/>
              </a:buClr>
              <a:buSzPct val="68000"/>
              <a:buFont typeface="Wingdings 3"/>
              <a:buChar char=""/>
            </a:pPr>
            <a:r>
              <a:rPr lang="ru-RU" sz="2000" dirty="0" smtClean="0">
                <a:solidFill>
                  <a:prstClr val="black"/>
                </a:solidFill>
                <a:latin typeface="Arial" charset="0"/>
              </a:rPr>
              <a:t>УО </a:t>
            </a:r>
            <a:r>
              <a:rPr lang="ru-RU" sz="2000" dirty="0">
                <a:solidFill>
                  <a:prstClr val="black"/>
                </a:solidFill>
                <a:latin typeface="Arial" charset="0"/>
              </a:rPr>
              <a:t>на ПРСР </a:t>
            </a:r>
            <a:r>
              <a:rPr lang="ru-RU" sz="2000" dirty="0" err="1" smtClean="0">
                <a:solidFill>
                  <a:prstClr val="black"/>
                </a:solidFill>
                <a:latin typeface="Arial" charset="0"/>
              </a:rPr>
              <a:t>организира</a:t>
            </a:r>
            <a:r>
              <a:rPr lang="ru-RU" sz="2000" dirty="0" smtClean="0">
                <a:solidFill>
                  <a:prstClr val="black"/>
                </a:solidFill>
                <a:latin typeface="Arial" charset="0"/>
              </a:rPr>
              <a:t> </a:t>
            </a:r>
            <a:r>
              <a:rPr lang="ru-RU" sz="2000" dirty="0">
                <a:solidFill>
                  <a:prstClr val="black"/>
                </a:solidFill>
                <a:latin typeface="Arial" charset="0"/>
              </a:rPr>
              <a:t>подбор на стратегии за </a:t>
            </a:r>
            <a:r>
              <a:rPr lang="ru-RU" sz="2000" dirty="0" err="1" smtClean="0">
                <a:solidFill>
                  <a:prstClr val="black"/>
                </a:solidFill>
                <a:latin typeface="Arial" charset="0"/>
              </a:rPr>
              <a:t>Водено</a:t>
            </a:r>
            <a:r>
              <a:rPr lang="ru-RU" sz="2000" dirty="0" smtClean="0">
                <a:solidFill>
                  <a:prstClr val="black"/>
                </a:solidFill>
                <a:latin typeface="Arial" charset="0"/>
              </a:rPr>
              <a:t> </a:t>
            </a:r>
            <a:r>
              <a:rPr lang="ru-RU" sz="2000" dirty="0">
                <a:solidFill>
                  <a:prstClr val="black"/>
                </a:solidFill>
                <a:latin typeface="Arial" charset="0"/>
              </a:rPr>
              <a:t>от </a:t>
            </a:r>
            <a:r>
              <a:rPr lang="ru-RU" sz="2000" dirty="0" err="1">
                <a:solidFill>
                  <a:prstClr val="black"/>
                </a:solidFill>
                <a:latin typeface="Arial" charset="0"/>
              </a:rPr>
              <a:t>общностите</a:t>
            </a:r>
            <a:r>
              <a:rPr lang="ru-RU" sz="2000" dirty="0">
                <a:solidFill>
                  <a:prstClr val="black"/>
                </a:solidFill>
                <a:latin typeface="Arial" charset="0"/>
              </a:rPr>
              <a:t> </a:t>
            </a:r>
            <a:r>
              <a:rPr lang="ru-RU" sz="2000" dirty="0" err="1">
                <a:solidFill>
                  <a:prstClr val="black"/>
                </a:solidFill>
                <a:latin typeface="Arial" charset="0"/>
              </a:rPr>
              <a:t>местно</a:t>
            </a:r>
            <a:r>
              <a:rPr lang="ru-RU" sz="2000" dirty="0">
                <a:solidFill>
                  <a:prstClr val="black"/>
                </a:solidFill>
                <a:latin typeface="Arial" charset="0"/>
              </a:rPr>
              <a:t> развитие, </a:t>
            </a:r>
            <a:r>
              <a:rPr lang="ru-RU" sz="2000" dirty="0" err="1">
                <a:solidFill>
                  <a:prstClr val="black"/>
                </a:solidFill>
                <a:latin typeface="Arial" charset="0"/>
              </a:rPr>
              <a:t>подадени</a:t>
            </a:r>
            <a:r>
              <a:rPr lang="ru-RU" sz="2000" dirty="0">
                <a:solidFill>
                  <a:prstClr val="black"/>
                </a:solidFill>
                <a:latin typeface="Arial" charset="0"/>
              </a:rPr>
              <a:t> от МИГ</a:t>
            </a:r>
            <a:r>
              <a:rPr lang="ru-RU" sz="2000" dirty="0" smtClean="0">
                <a:solidFill>
                  <a:prstClr val="black"/>
                </a:solidFill>
                <a:latin typeface="Arial" charset="0"/>
              </a:rPr>
              <a:t>.</a:t>
            </a:r>
          </a:p>
          <a:p>
            <a:pPr marL="365760" indent="-256032" algn="just" fontAlgn="base">
              <a:spcBef>
                <a:spcPts val="400"/>
              </a:spcBef>
              <a:spcAft>
                <a:spcPct val="0"/>
              </a:spcAft>
              <a:buClr>
                <a:schemeClr val="accent1"/>
              </a:buClr>
              <a:buSzPct val="68000"/>
              <a:buFont typeface="Wingdings 3"/>
              <a:buChar char=""/>
            </a:pPr>
            <a:r>
              <a:rPr lang="ru-RU" sz="2000" dirty="0" err="1" smtClean="0">
                <a:solidFill>
                  <a:prstClr val="black"/>
                </a:solidFill>
                <a:latin typeface="Arial" charset="0"/>
              </a:rPr>
              <a:t>Подборът</a:t>
            </a:r>
            <a:r>
              <a:rPr lang="ru-RU" sz="2000" dirty="0" smtClean="0">
                <a:solidFill>
                  <a:prstClr val="black"/>
                </a:solidFill>
                <a:latin typeface="Arial" charset="0"/>
              </a:rPr>
              <a:t> </a:t>
            </a:r>
            <a:r>
              <a:rPr lang="ru-RU" sz="2000" dirty="0">
                <a:solidFill>
                  <a:prstClr val="black"/>
                </a:solidFill>
                <a:latin typeface="Arial" charset="0"/>
              </a:rPr>
              <a:t>на стратегии се </a:t>
            </a:r>
            <a:r>
              <a:rPr lang="ru-RU" sz="2000" dirty="0" err="1">
                <a:solidFill>
                  <a:prstClr val="black"/>
                </a:solidFill>
                <a:latin typeface="Arial" charset="0"/>
              </a:rPr>
              <a:t>извършва</a:t>
            </a:r>
            <a:r>
              <a:rPr lang="ru-RU" sz="2000" dirty="0">
                <a:solidFill>
                  <a:prstClr val="black"/>
                </a:solidFill>
                <a:latin typeface="Arial" charset="0"/>
              </a:rPr>
              <a:t> от </a:t>
            </a:r>
            <a:r>
              <a:rPr lang="ru-RU" sz="2000" dirty="0" err="1">
                <a:solidFill>
                  <a:prstClr val="black"/>
                </a:solidFill>
                <a:latin typeface="Arial" charset="0"/>
              </a:rPr>
              <a:t>Комисия</a:t>
            </a:r>
            <a:r>
              <a:rPr lang="ru-RU" sz="2000" dirty="0">
                <a:solidFill>
                  <a:prstClr val="black"/>
                </a:solidFill>
                <a:latin typeface="Arial" charset="0"/>
              </a:rPr>
              <a:t> за </a:t>
            </a:r>
            <a:r>
              <a:rPr lang="ru-RU" sz="2000" dirty="0" err="1">
                <a:solidFill>
                  <a:prstClr val="black"/>
                </a:solidFill>
                <a:latin typeface="Arial" charset="0"/>
              </a:rPr>
              <a:t>избор</a:t>
            </a:r>
            <a:r>
              <a:rPr lang="ru-RU" sz="2000" dirty="0">
                <a:solidFill>
                  <a:prstClr val="black"/>
                </a:solidFill>
                <a:latin typeface="Arial" charset="0"/>
              </a:rPr>
              <a:t>, в </a:t>
            </a:r>
            <a:r>
              <a:rPr lang="ru-RU" sz="2000" dirty="0" err="1">
                <a:solidFill>
                  <a:prstClr val="black"/>
                </a:solidFill>
                <a:latin typeface="Arial" charset="0"/>
              </a:rPr>
              <a:t>която</a:t>
            </a:r>
            <a:r>
              <a:rPr lang="ru-RU" sz="2000" dirty="0">
                <a:solidFill>
                  <a:prstClr val="black"/>
                </a:solidFill>
                <a:latin typeface="Arial" charset="0"/>
              </a:rPr>
              <a:t> </a:t>
            </a:r>
            <a:r>
              <a:rPr lang="ru-RU" sz="2000" dirty="0" err="1">
                <a:solidFill>
                  <a:prstClr val="black"/>
                </a:solidFill>
                <a:latin typeface="Arial" charset="0"/>
              </a:rPr>
              <a:t>участват</a:t>
            </a:r>
            <a:r>
              <a:rPr lang="ru-RU" sz="2000" dirty="0">
                <a:solidFill>
                  <a:prstClr val="black"/>
                </a:solidFill>
                <a:latin typeface="Arial" charset="0"/>
              </a:rPr>
              <a:t> представители на </a:t>
            </a:r>
            <a:r>
              <a:rPr lang="ru-RU" sz="2000" dirty="0" err="1">
                <a:solidFill>
                  <a:prstClr val="black"/>
                </a:solidFill>
                <a:latin typeface="Arial" charset="0"/>
              </a:rPr>
              <a:t>всички</a:t>
            </a:r>
            <a:r>
              <a:rPr lang="ru-RU" sz="2000" dirty="0">
                <a:solidFill>
                  <a:prstClr val="black"/>
                </a:solidFill>
                <a:latin typeface="Arial" charset="0"/>
              </a:rPr>
              <a:t> УО </a:t>
            </a:r>
            <a:r>
              <a:rPr lang="ru-RU" sz="2000" dirty="0" smtClean="0">
                <a:solidFill>
                  <a:prstClr val="black"/>
                </a:solidFill>
                <a:latin typeface="Arial" charset="0"/>
              </a:rPr>
              <a:t>на </a:t>
            </a:r>
            <a:r>
              <a:rPr lang="ru-RU" sz="2000" dirty="0" err="1" smtClean="0">
                <a:solidFill>
                  <a:prstClr val="black"/>
                </a:solidFill>
                <a:latin typeface="Arial" charset="0"/>
              </a:rPr>
              <a:t>програмите</a:t>
            </a:r>
            <a:r>
              <a:rPr lang="ru-RU" sz="2000" dirty="0" smtClean="0">
                <a:solidFill>
                  <a:prstClr val="black"/>
                </a:solidFill>
                <a:latin typeface="Arial" charset="0"/>
              </a:rPr>
              <a:t>.</a:t>
            </a:r>
            <a:endParaRPr lang="ru-RU" sz="2000" dirty="0">
              <a:solidFill>
                <a:prstClr val="black"/>
              </a:solidFill>
              <a:latin typeface="Arial" charset="0"/>
            </a:endParaRPr>
          </a:p>
          <a:p>
            <a:pPr marL="365760" indent="-256032" algn="just" fontAlgn="base">
              <a:spcBef>
                <a:spcPts val="400"/>
              </a:spcBef>
              <a:spcAft>
                <a:spcPct val="0"/>
              </a:spcAft>
              <a:buClr>
                <a:schemeClr val="accent1"/>
              </a:buClr>
              <a:buSzPct val="68000"/>
              <a:buFont typeface="Wingdings 3"/>
              <a:buChar char=""/>
            </a:pPr>
            <a:r>
              <a:rPr lang="ru-RU" sz="2000" dirty="0" smtClean="0">
                <a:solidFill>
                  <a:prstClr val="black"/>
                </a:solidFill>
                <a:latin typeface="Arial" charset="0"/>
              </a:rPr>
              <a:t>За </a:t>
            </a:r>
            <a:r>
              <a:rPr lang="ru-RU" sz="2000" dirty="0">
                <a:solidFill>
                  <a:prstClr val="black"/>
                </a:solidFill>
                <a:latin typeface="Arial" charset="0"/>
              </a:rPr>
              <a:t>всяка стратегия за </a:t>
            </a:r>
            <a:r>
              <a:rPr lang="ru-RU" sz="2000" dirty="0" smtClean="0">
                <a:solidFill>
                  <a:prstClr val="black"/>
                </a:solidFill>
                <a:latin typeface="Arial" charset="0"/>
              </a:rPr>
              <a:t>ВОМР </a:t>
            </a:r>
            <a:r>
              <a:rPr lang="ru-RU" sz="2000" dirty="0">
                <a:solidFill>
                  <a:prstClr val="black"/>
                </a:solidFill>
                <a:latin typeface="Arial" charset="0"/>
              </a:rPr>
              <a:t>се </a:t>
            </a:r>
            <a:r>
              <a:rPr lang="ru-RU" sz="2000" dirty="0" err="1">
                <a:solidFill>
                  <a:prstClr val="black"/>
                </a:solidFill>
                <a:latin typeface="Arial" charset="0"/>
              </a:rPr>
              <a:t>определя</a:t>
            </a:r>
            <a:r>
              <a:rPr lang="ru-RU" sz="2000" dirty="0">
                <a:solidFill>
                  <a:prstClr val="black"/>
                </a:solidFill>
                <a:latin typeface="Arial" charset="0"/>
              </a:rPr>
              <a:t> </a:t>
            </a:r>
            <a:r>
              <a:rPr lang="ru-RU" sz="2000" dirty="0" err="1">
                <a:solidFill>
                  <a:prstClr val="black"/>
                </a:solidFill>
                <a:latin typeface="Arial" charset="0"/>
              </a:rPr>
              <a:t>водещ</a:t>
            </a:r>
            <a:r>
              <a:rPr lang="ru-RU" sz="2000" dirty="0">
                <a:solidFill>
                  <a:prstClr val="black"/>
                </a:solidFill>
                <a:latin typeface="Arial" charset="0"/>
              </a:rPr>
              <a:t> фонд за </a:t>
            </a:r>
            <a:r>
              <a:rPr lang="ru-RU" sz="2000" dirty="0" err="1">
                <a:solidFill>
                  <a:prstClr val="black"/>
                </a:solidFill>
                <a:latin typeface="Arial" charset="0"/>
              </a:rPr>
              <a:t>финансиране</a:t>
            </a:r>
            <a:r>
              <a:rPr lang="ru-RU" sz="2000" dirty="0">
                <a:solidFill>
                  <a:prstClr val="black"/>
                </a:solidFill>
                <a:latin typeface="Arial" charset="0"/>
              </a:rPr>
              <a:t> на </a:t>
            </a:r>
            <a:r>
              <a:rPr lang="ru-RU" sz="2000" dirty="0" err="1">
                <a:solidFill>
                  <a:prstClr val="black"/>
                </a:solidFill>
                <a:latin typeface="Arial" charset="0"/>
              </a:rPr>
              <a:t>текущи</a:t>
            </a:r>
            <a:r>
              <a:rPr lang="ru-RU" sz="2000" dirty="0">
                <a:solidFill>
                  <a:prstClr val="black"/>
                </a:solidFill>
                <a:latin typeface="Arial" charset="0"/>
              </a:rPr>
              <a:t> </a:t>
            </a:r>
            <a:r>
              <a:rPr lang="ru-RU" sz="2000" dirty="0" err="1">
                <a:solidFill>
                  <a:prstClr val="black"/>
                </a:solidFill>
                <a:latin typeface="Arial" charset="0"/>
              </a:rPr>
              <a:t>разходи</a:t>
            </a:r>
            <a:r>
              <a:rPr lang="ru-RU" sz="2000" dirty="0">
                <a:solidFill>
                  <a:prstClr val="black"/>
                </a:solidFill>
                <a:latin typeface="Arial" charset="0"/>
              </a:rPr>
              <a:t> и </a:t>
            </a:r>
            <a:r>
              <a:rPr lang="ru-RU" sz="2000" dirty="0" err="1">
                <a:solidFill>
                  <a:prstClr val="black"/>
                </a:solidFill>
                <a:latin typeface="Arial" charset="0"/>
              </a:rPr>
              <a:t>разходи</a:t>
            </a:r>
            <a:r>
              <a:rPr lang="ru-RU" sz="2000" dirty="0">
                <a:solidFill>
                  <a:prstClr val="black"/>
                </a:solidFill>
                <a:latin typeface="Arial" charset="0"/>
              </a:rPr>
              <a:t> за </a:t>
            </a:r>
            <a:r>
              <a:rPr lang="ru-RU" sz="2000" dirty="0" err="1">
                <a:solidFill>
                  <a:prstClr val="black"/>
                </a:solidFill>
                <a:latin typeface="Arial" charset="0"/>
              </a:rPr>
              <a:t>популяризиране</a:t>
            </a:r>
            <a:r>
              <a:rPr lang="ru-RU" sz="2000" dirty="0">
                <a:solidFill>
                  <a:prstClr val="black"/>
                </a:solidFill>
                <a:latin typeface="Arial" charset="0"/>
              </a:rPr>
              <a:t>.</a:t>
            </a:r>
            <a:endParaRPr lang="ru-RU" sz="2000" dirty="0" smtClean="0">
              <a:solidFill>
                <a:prstClr val="black"/>
              </a:solidFill>
              <a:latin typeface="Arial" charset="0"/>
            </a:endParaRPr>
          </a:p>
          <a:p>
            <a:pPr marL="365760" indent="-256032" algn="just" fontAlgn="base">
              <a:spcBef>
                <a:spcPts val="400"/>
              </a:spcBef>
              <a:spcAft>
                <a:spcPct val="0"/>
              </a:spcAft>
              <a:buClr>
                <a:schemeClr val="accent1"/>
              </a:buClr>
              <a:buSzPct val="68000"/>
              <a:buFont typeface="Wingdings 3"/>
              <a:buChar char=""/>
            </a:pPr>
            <a:r>
              <a:rPr lang="bg-BG" sz="2000" dirty="0" smtClean="0">
                <a:solidFill>
                  <a:prstClr val="black"/>
                </a:solidFill>
                <a:latin typeface="Arial" charset="0"/>
              </a:rPr>
              <a:t>Средствата </a:t>
            </a:r>
            <a:r>
              <a:rPr lang="bg-BG" sz="2000" dirty="0">
                <a:solidFill>
                  <a:prstClr val="black"/>
                </a:solidFill>
                <a:latin typeface="Arial" charset="0"/>
              </a:rPr>
              <a:t>за текущи разходи и разходи за популяризиране се предоставят само от ЕЗФРСР или от ЕФМДР</a:t>
            </a:r>
            <a:r>
              <a:rPr lang="bg-BG" sz="2000" dirty="0" smtClean="0">
                <a:solidFill>
                  <a:prstClr val="black"/>
                </a:solidFill>
                <a:latin typeface="Arial" charset="0"/>
              </a:rPr>
              <a:t>.</a:t>
            </a:r>
          </a:p>
          <a:p>
            <a:pPr marL="365760" indent="-256032" algn="just" fontAlgn="base">
              <a:spcBef>
                <a:spcPts val="400"/>
              </a:spcBef>
              <a:spcAft>
                <a:spcPct val="0"/>
              </a:spcAft>
              <a:buClr>
                <a:schemeClr val="accent1"/>
              </a:buClr>
              <a:buSzPct val="68000"/>
              <a:buFont typeface="Wingdings 3"/>
              <a:buChar char=""/>
            </a:pPr>
            <a:r>
              <a:rPr lang="bg-BG" sz="2000" dirty="0">
                <a:solidFill>
                  <a:prstClr val="black"/>
                </a:solidFill>
                <a:latin typeface="Arial" charset="0"/>
              </a:rPr>
              <a:t>Водещият фонд се определя от Комисията за избор на стратегии за местно </a:t>
            </a:r>
            <a:r>
              <a:rPr lang="bg-BG" sz="2000" dirty="0" smtClean="0">
                <a:solidFill>
                  <a:prstClr val="black"/>
                </a:solidFill>
                <a:latin typeface="Arial" charset="0"/>
              </a:rPr>
              <a:t>развитие, </a:t>
            </a:r>
            <a:r>
              <a:rPr lang="bg-BG" sz="2000" dirty="0">
                <a:solidFill>
                  <a:prstClr val="black"/>
                </a:solidFill>
                <a:latin typeface="Arial" charset="0"/>
              </a:rPr>
              <a:t>като това е фондът с по-голям дял в </a:t>
            </a:r>
            <a:r>
              <a:rPr lang="bg-BG" sz="2000" dirty="0" smtClean="0">
                <a:solidFill>
                  <a:prstClr val="black"/>
                </a:solidFill>
                <a:latin typeface="Arial" charset="0"/>
              </a:rPr>
              <a:t>СМР.</a:t>
            </a:r>
          </a:p>
          <a:p>
            <a:pPr marL="365760" indent="-256032" algn="just" fontAlgn="base">
              <a:spcBef>
                <a:spcPts val="400"/>
              </a:spcBef>
              <a:spcAft>
                <a:spcPct val="0"/>
              </a:spcAft>
              <a:buClr>
                <a:schemeClr val="accent1"/>
              </a:buClr>
              <a:buSzPct val="68000"/>
              <a:buFont typeface="Wingdings 3"/>
              <a:buChar char=""/>
            </a:pPr>
            <a:r>
              <a:rPr lang="bg-BG" sz="2000" u="sng" dirty="0">
                <a:solidFill>
                  <a:prstClr val="black"/>
                </a:solidFill>
                <a:latin typeface="Arial" charset="0"/>
              </a:rPr>
              <a:t>Когато Комисията </a:t>
            </a:r>
            <a:r>
              <a:rPr lang="bg-BG" sz="2000" u="sng" dirty="0" smtClean="0">
                <a:solidFill>
                  <a:prstClr val="black"/>
                </a:solidFill>
                <a:latin typeface="Arial" charset="0"/>
              </a:rPr>
              <a:t>определи </a:t>
            </a:r>
            <a:r>
              <a:rPr lang="bg-BG" sz="2000" u="sng" dirty="0">
                <a:solidFill>
                  <a:prstClr val="black"/>
                </a:solidFill>
                <a:latin typeface="Arial" charset="0"/>
              </a:rPr>
              <a:t>за водещ фонд ЕФМДР </a:t>
            </a:r>
            <a:r>
              <a:rPr lang="bg-BG" sz="2000" u="sng" dirty="0" smtClean="0">
                <a:solidFill>
                  <a:prstClr val="black"/>
                </a:solidFill>
                <a:latin typeface="Arial" charset="0"/>
              </a:rPr>
              <a:t>стратегията </a:t>
            </a:r>
            <a:r>
              <a:rPr lang="bg-BG" sz="2000" u="sng" dirty="0" smtClean="0">
                <a:latin typeface="Arial" charset="0"/>
              </a:rPr>
              <a:t>се изпълнява </a:t>
            </a:r>
            <a:r>
              <a:rPr lang="bg-BG" sz="2000" u="sng" dirty="0" smtClean="0">
                <a:solidFill>
                  <a:prstClr val="black"/>
                </a:solidFill>
                <a:latin typeface="Arial" charset="0"/>
              </a:rPr>
              <a:t>в </a:t>
            </a:r>
            <a:r>
              <a:rPr lang="bg-BG" sz="2000" u="sng" dirty="0">
                <a:solidFill>
                  <a:prstClr val="black"/>
                </a:solidFill>
                <a:latin typeface="Arial" charset="0"/>
              </a:rPr>
              <a:t>съответствие с изискванията на ПМДР</a:t>
            </a:r>
            <a:r>
              <a:rPr lang="bg-BG" sz="2000" u="sng" dirty="0" smtClean="0">
                <a:solidFill>
                  <a:prstClr val="black"/>
                </a:solidFill>
                <a:latin typeface="Arial" charset="0"/>
              </a:rPr>
              <a:t>.</a:t>
            </a:r>
            <a:endParaRPr lang="ru-RU" sz="2000" u="sng" dirty="0">
              <a:solidFill>
                <a:prstClr val="black"/>
              </a:solidFill>
              <a:latin typeface="Arial" charset="0"/>
            </a:endParaRPr>
          </a:p>
        </p:txBody>
      </p:sp>
    </p:spTree>
    <p:extLst>
      <p:ext uri="{BB962C8B-B14F-4D97-AF65-F5344CB8AC3E}">
        <p14:creationId xmlns:p14="http://schemas.microsoft.com/office/powerpoint/2010/main" val="2293584195"/>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9" y="44624"/>
            <a:ext cx="2304255" cy="775843"/>
          </a:xfrm>
          <a:prstGeom prst="rect">
            <a:avLst/>
          </a:prstGeom>
        </p:spPr>
      </p:pic>
      <p:sp>
        <p:nvSpPr>
          <p:cNvPr id="5" name="Slide Number Placeholder 4"/>
          <p:cNvSpPr>
            <a:spLocks noGrp="1"/>
          </p:cNvSpPr>
          <p:nvPr>
            <p:ph type="sldNum" sz="quarter" idx="12"/>
          </p:nvPr>
        </p:nvSpPr>
        <p:spPr/>
        <p:txBody>
          <a:bodyPr/>
          <a:lstStyle/>
          <a:p>
            <a:pPr>
              <a:defRPr/>
            </a:pPr>
            <a:fld id="{5CD1A774-2575-4D98-AA76-1C6D5EAA728E}" type="slidenum">
              <a:rPr lang="bg-BG" smtClean="0">
                <a:solidFill>
                  <a:srgbClr val="000000"/>
                </a:solidFill>
              </a:rPr>
              <a:pPr>
                <a:defRPr/>
              </a:pPr>
              <a:t>22</a:t>
            </a:fld>
            <a:endParaRPr lang="bg-BG">
              <a:solidFill>
                <a:srgbClr val="000000"/>
              </a:solidFill>
            </a:endParaRPr>
          </a:p>
        </p:txBody>
      </p:sp>
      <p:sp>
        <p:nvSpPr>
          <p:cNvPr id="2" name="Title 1"/>
          <p:cNvSpPr>
            <a:spLocks noGrp="1"/>
          </p:cNvSpPr>
          <p:nvPr>
            <p:ph type="title"/>
          </p:nvPr>
        </p:nvSpPr>
        <p:spPr>
          <a:xfrm>
            <a:off x="539552" y="576561"/>
            <a:ext cx="8604448" cy="764207"/>
          </a:xfrm>
        </p:spPr>
        <p:txBody>
          <a:bodyPr>
            <a:normAutofit fontScale="90000"/>
          </a:bodyPr>
          <a:lstStyle/>
          <a:p>
            <a:r>
              <a:rPr lang="bg-BG" sz="3200" dirty="0" smtClean="0">
                <a:latin typeface="Arial" panose="020B0604020202020204" pitchFamily="34" charset="0"/>
                <a:cs typeface="Arial" panose="020B0604020202020204" pitchFamily="34" charset="0"/>
              </a:rPr>
              <a:t/>
            </a:r>
            <a:br>
              <a:rPr lang="bg-BG" sz="3200" dirty="0" smtClean="0">
                <a:latin typeface="Arial" panose="020B0604020202020204" pitchFamily="34" charset="0"/>
                <a:cs typeface="Arial" panose="020B0604020202020204" pitchFamily="34" charset="0"/>
              </a:rPr>
            </a:br>
            <a:r>
              <a:rPr lang="ru-RU" sz="2700" dirty="0" err="1">
                <a:effectLst/>
                <a:latin typeface="Arial" panose="020B0604020202020204" pitchFamily="34" charset="0"/>
                <a:cs typeface="Arial" panose="020B0604020202020204" pitchFamily="34" charset="0"/>
              </a:rPr>
              <a:t>Изпълнение</a:t>
            </a:r>
            <a:r>
              <a:rPr lang="ru-RU" sz="2700" dirty="0">
                <a:effectLst/>
                <a:latin typeface="Arial" panose="020B0604020202020204" pitchFamily="34" charset="0"/>
                <a:cs typeface="Arial" panose="020B0604020202020204" pitchFamily="34" charset="0"/>
              </a:rPr>
              <a:t> и мониторинг на стратегия за </a:t>
            </a:r>
            <a:r>
              <a:rPr lang="ru-RU" sz="2700" dirty="0" err="1">
                <a:effectLst/>
                <a:latin typeface="Arial" panose="020B0604020202020204" pitchFamily="34" charset="0"/>
                <a:cs typeface="Arial" panose="020B0604020202020204" pitchFamily="34" charset="0"/>
              </a:rPr>
              <a:t>местно</a:t>
            </a:r>
            <a:r>
              <a:rPr lang="ru-RU" sz="2700" dirty="0">
                <a:effectLst/>
                <a:latin typeface="Arial" panose="020B0604020202020204" pitchFamily="34" charset="0"/>
                <a:cs typeface="Arial" panose="020B0604020202020204" pitchFamily="34" charset="0"/>
              </a:rPr>
              <a:t> развитие</a:t>
            </a:r>
            <a:r>
              <a:rPr lang="bg-BG" sz="3100" dirty="0" smtClean="0">
                <a:latin typeface="Arial" panose="020B0604020202020204" pitchFamily="34" charset="0"/>
                <a:cs typeface="Arial" panose="020B0604020202020204" pitchFamily="34" charset="0"/>
              </a:rPr>
              <a:t/>
            </a:r>
            <a:br>
              <a:rPr lang="bg-BG" sz="3100" dirty="0" smtClean="0">
                <a:latin typeface="Arial" panose="020B0604020202020204" pitchFamily="34" charset="0"/>
                <a:cs typeface="Arial" panose="020B0604020202020204" pitchFamily="34" charset="0"/>
              </a:rPr>
            </a:br>
            <a:endParaRPr lang="en-US" sz="3100" dirty="0">
              <a:latin typeface="Arial" panose="020B0604020202020204" pitchFamily="34" charset="0"/>
              <a:cs typeface="Arial" panose="020B0604020202020204" pitchFamily="34" charset="0"/>
            </a:endParaRPr>
          </a:p>
        </p:txBody>
      </p:sp>
      <p:sp>
        <p:nvSpPr>
          <p:cNvPr id="3" name="TextBox 2"/>
          <p:cNvSpPr txBox="1"/>
          <p:nvPr/>
        </p:nvSpPr>
        <p:spPr>
          <a:xfrm>
            <a:off x="539552" y="1705535"/>
            <a:ext cx="8064896" cy="4555093"/>
          </a:xfrm>
          <a:prstGeom prst="rect">
            <a:avLst/>
          </a:prstGeom>
          <a:noFill/>
        </p:spPr>
        <p:txBody>
          <a:bodyPr wrap="square" rtlCol="0">
            <a:spAutoFit/>
          </a:bodyPr>
          <a:lstStyle/>
          <a:p>
            <a:pPr marL="365760" indent="-256032" algn="just" fontAlgn="base">
              <a:spcBef>
                <a:spcPts val="400"/>
              </a:spcBef>
              <a:spcAft>
                <a:spcPct val="0"/>
              </a:spcAft>
              <a:buClr>
                <a:schemeClr val="accent1"/>
              </a:buClr>
              <a:buSzPct val="68000"/>
              <a:buFont typeface="Wingdings 3"/>
              <a:buChar char=""/>
            </a:pPr>
            <a:r>
              <a:rPr lang="ru-RU" sz="2000" u="sng" dirty="0">
                <a:solidFill>
                  <a:prstClr val="black"/>
                </a:solidFill>
                <a:latin typeface="Arial" charset="0"/>
              </a:rPr>
              <a:t>За </a:t>
            </a:r>
            <a:r>
              <a:rPr lang="ru-RU" sz="2000" u="sng" dirty="0" err="1">
                <a:solidFill>
                  <a:prstClr val="black"/>
                </a:solidFill>
                <a:latin typeface="Arial" charset="0"/>
              </a:rPr>
              <a:t>изпълнение</a:t>
            </a:r>
            <a:r>
              <a:rPr lang="ru-RU" sz="2000" u="sng" dirty="0">
                <a:solidFill>
                  <a:prstClr val="black"/>
                </a:solidFill>
                <a:latin typeface="Arial" charset="0"/>
              </a:rPr>
              <a:t> на </a:t>
            </a:r>
            <a:r>
              <a:rPr lang="ru-RU" sz="2000" u="sng" dirty="0" err="1">
                <a:solidFill>
                  <a:prstClr val="black"/>
                </a:solidFill>
                <a:latin typeface="Arial" charset="0"/>
              </a:rPr>
              <a:t>одобрените</a:t>
            </a:r>
            <a:r>
              <a:rPr lang="ru-RU" sz="2000" u="sng" dirty="0">
                <a:solidFill>
                  <a:prstClr val="black"/>
                </a:solidFill>
                <a:latin typeface="Arial" charset="0"/>
              </a:rPr>
              <a:t> </a:t>
            </a:r>
            <a:r>
              <a:rPr lang="ru-RU" sz="2000" u="sng" dirty="0" smtClean="0">
                <a:solidFill>
                  <a:prstClr val="black"/>
                </a:solidFill>
                <a:latin typeface="Arial" charset="0"/>
              </a:rPr>
              <a:t>СМР </a:t>
            </a:r>
            <a:r>
              <a:rPr lang="ru-RU" sz="2000" u="sng" dirty="0">
                <a:solidFill>
                  <a:prstClr val="black"/>
                </a:solidFill>
                <a:latin typeface="Arial" charset="0"/>
              </a:rPr>
              <a:t>се </a:t>
            </a:r>
            <a:r>
              <a:rPr lang="ru-RU" sz="2000" u="sng" dirty="0" err="1">
                <a:solidFill>
                  <a:prstClr val="black"/>
                </a:solidFill>
                <a:latin typeface="Arial" charset="0"/>
              </a:rPr>
              <a:t>сключва</a:t>
            </a:r>
            <a:r>
              <a:rPr lang="ru-RU" sz="2000" u="sng" dirty="0">
                <a:solidFill>
                  <a:prstClr val="black"/>
                </a:solidFill>
                <a:latin typeface="Arial" charset="0"/>
              </a:rPr>
              <a:t> договор между УО на </a:t>
            </a:r>
            <a:r>
              <a:rPr lang="ru-RU" sz="2000" u="sng" dirty="0" err="1" smtClean="0">
                <a:solidFill>
                  <a:prstClr val="black"/>
                </a:solidFill>
                <a:latin typeface="Arial" charset="0"/>
              </a:rPr>
              <a:t>програмите</a:t>
            </a:r>
            <a:r>
              <a:rPr lang="ru-RU" sz="2000" u="sng" dirty="0" smtClean="0">
                <a:solidFill>
                  <a:prstClr val="black"/>
                </a:solidFill>
                <a:latin typeface="Arial" charset="0"/>
              </a:rPr>
              <a:t>, </a:t>
            </a:r>
            <a:r>
              <a:rPr lang="ru-RU" sz="2000" u="sng" dirty="0" err="1">
                <a:solidFill>
                  <a:prstClr val="black"/>
                </a:solidFill>
                <a:latin typeface="Arial" charset="0"/>
              </a:rPr>
              <a:t>които</a:t>
            </a:r>
            <a:r>
              <a:rPr lang="ru-RU" sz="2000" u="sng" dirty="0">
                <a:solidFill>
                  <a:prstClr val="black"/>
                </a:solidFill>
                <a:latin typeface="Arial" charset="0"/>
              </a:rPr>
              <a:t> </a:t>
            </a:r>
            <a:r>
              <a:rPr lang="ru-RU" sz="2000" u="sng" dirty="0" err="1">
                <a:solidFill>
                  <a:prstClr val="black"/>
                </a:solidFill>
                <a:latin typeface="Arial" charset="0"/>
              </a:rPr>
              <a:t>участват</a:t>
            </a:r>
            <a:r>
              <a:rPr lang="ru-RU" sz="2000" u="sng" dirty="0">
                <a:solidFill>
                  <a:prstClr val="black"/>
                </a:solidFill>
                <a:latin typeface="Arial" charset="0"/>
              </a:rPr>
              <a:t> </a:t>
            </a:r>
            <a:r>
              <a:rPr lang="ru-RU" sz="2000" u="sng" dirty="0" err="1">
                <a:solidFill>
                  <a:prstClr val="black"/>
                </a:solidFill>
                <a:latin typeface="Arial" charset="0"/>
              </a:rPr>
              <a:t>във</a:t>
            </a:r>
            <a:r>
              <a:rPr lang="ru-RU" sz="2000" u="sng" dirty="0">
                <a:solidFill>
                  <a:prstClr val="black"/>
                </a:solidFill>
                <a:latin typeface="Arial" charset="0"/>
              </a:rPr>
              <a:t> </a:t>
            </a:r>
            <a:r>
              <a:rPr lang="ru-RU" sz="2000" u="sng" dirty="0" err="1">
                <a:solidFill>
                  <a:prstClr val="black"/>
                </a:solidFill>
                <a:latin typeface="Arial" charset="0"/>
              </a:rPr>
              <a:t>финансирането</a:t>
            </a:r>
            <a:r>
              <a:rPr lang="ru-RU" sz="2000" u="sng" dirty="0">
                <a:solidFill>
                  <a:prstClr val="black"/>
                </a:solidFill>
                <a:latin typeface="Arial" charset="0"/>
              </a:rPr>
              <a:t> на </a:t>
            </a:r>
            <a:r>
              <a:rPr lang="ru-RU" sz="2000" u="sng" dirty="0" err="1">
                <a:solidFill>
                  <a:prstClr val="black"/>
                </a:solidFill>
                <a:latin typeface="Arial" charset="0"/>
              </a:rPr>
              <a:t>стратегията</a:t>
            </a:r>
            <a:r>
              <a:rPr lang="ru-RU" sz="2000" u="sng" dirty="0">
                <a:solidFill>
                  <a:prstClr val="black"/>
                </a:solidFill>
                <a:latin typeface="Arial" charset="0"/>
              </a:rPr>
              <a:t>, </a:t>
            </a:r>
            <a:r>
              <a:rPr lang="ru-RU" sz="2000" u="sng" dirty="0" smtClean="0">
                <a:solidFill>
                  <a:prstClr val="black"/>
                </a:solidFill>
                <a:latin typeface="Arial" charset="0"/>
              </a:rPr>
              <a:t>МИГ </a:t>
            </a:r>
            <a:r>
              <a:rPr lang="ru-RU" sz="2000" u="sng" dirty="0">
                <a:solidFill>
                  <a:prstClr val="black"/>
                </a:solidFill>
                <a:latin typeface="Arial" charset="0"/>
              </a:rPr>
              <a:t>и РА, в </a:t>
            </a:r>
            <a:r>
              <a:rPr lang="ru-RU" sz="2000" u="sng" dirty="0" err="1">
                <a:solidFill>
                  <a:prstClr val="black"/>
                </a:solidFill>
                <a:latin typeface="Arial" charset="0"/>
              </a:rPr>
              <a:t>който</a:t>
            </a:r>
            <a:r>
              <a:rPr lang="ru-RU" sz="2000" u="sng" dirty="0">
                <a:solidFill>
                  <a:prstClr val="black"/>
                </a:solidFill>
                <a:latin typeface="Arial" charset="0"/>
              </a:rPr>
              <a:t> </a:t>
            </a:r>
            <a:r>
              <a:rPr lang="ru-RU" sz="2000" u="sng" dirty="0" err="1">
                <a:solidFill>
                  <a:prstClr val="black"/>
                </a:solidFill>
                <a:latin typeface="Arial" charset="0"/>
              </a:rPr>
              <a:t>са</a:t>
            </a:r>
            <a:r>
              <a:rPr lang="ru-RU" sz="2000" u="sng" dirty="0">
                <a:solidFill>
                  <a:prstClr val="black"/>
                </a:solidFill>
                <a:latin typeface="Arial" charset="0"/>
              </a:rPr>
              <a:t> </a:t>
            </a:r>
            <a:r>
              <a:rPr lang="ru-RU" sz="2000" u="sng" dirty="0" err="1">
                <a:solidFill>
                  <a:prstClr val="black"/>
                </a:solidFill>
                <a:latin typeface="Arial" charset="0"/>
              </a:rPr>
              <a:t>описани</a:t>
            </a:r>
            <a:r>
              <a:rPr lang="ru-RU" sz="2000" u="sng" dirty="0">
                <a:solidFill>
                  <a:prstClr val="black"/>
                </a:solidFill>
                <a:latin typeface="Arial" charset="0"/>
              </a:rPr>
              <a:t> </a:t>
            </a:r>
            <a:r>
              <a:rPr lang="ru-RU" sz="2000" u="sng" dirty="0" err="1">
                <a:solidFill>
                  <a:prstClr val="black"/>
                </a:solidFill>
                <a:latin typeface="Arial" charset="0"/>
              </a:rPr>
              <a:t>правата</a:t>
            </a:r>
            <a:r>
              <a:rPr lang="ru-RU" sz="2000" u="sng" dirty="0">
                <a:solidFill>
                  <a:prstClr val="black"/>
                </a:solidFill>
                <a:latin typeface="Arial" charset="0"/>
              </a:rPr>
              <a:t> и </a:t>
            </a:r>
            <a:r>
              <a:rPr lang="ru-RU" sz="2000" u="sng" dirty="0" err="1">
                <a:solidFill>
                  <a:prstClr val="black"/>
                </a:solidFill>
                <a:latin typeface="Arial" charset="0"/>
              </a:rPr>
              <a:t>задълженията</a:t>
            </a:r>
            <a:r>
              <a:rPr lang="ru-RU" sz="2000" u="sng" dirty="0">
                <a:solidFill>
                  <a:prstClr val="black"/>
                </a:solidFill>
                <a:latin typeface="Arial" charset="0"/>
              </a:rPr>
              <a:t> на всяка от </a:t>
            </a:r>
            <a:r>
              <a:rPr lang="ru-RU" sz="2000" u="sng" dirty="0" err="1">
                <a:solidFill>
                  <a:prstClr val="black"/>
                </a:solidFill>
                <a:latin typeface="Arial" charset="0"/>
              </a:rPr>
              <a:t>тези</a:t>
            </a:r>
            <a:r>
              <a:rPr lang="ru-RU" sz="2000" u="sng" dirty="0">
                <a:solidFill>
                  <a:prstClr val="black"/>
                </a:solidFill>
                <a:latin typeface="Arial" charset="0"/>
              </a:rPr>
              <a:t> </a:t>
            </a:r>
            <a:r>
              <a:rPr lang="ru-RU" sz="2000" u="sng" dirty="0" err="1">
                <a:solidFill>
                  <a:prstClr val="black"/>
                </a:solidFill>
                <a:latin typeface="Arial" charset="0"/>
              </a:rPr>
              <a:t>страни</a:t>
            </a:r>
            <a:r>
              <a:rPr lang="ru-RU" sz="2000" u="sng" dirty="0" smtClean="0">
                <a:solidFill>
                  <a:prstClr val="black"/>
                </a:solidFill>
                <a:latin typeface="Arial" charset="0"/>
              </a:rPr>
              <a:t>.</a:t>
            </a:r>
          </a:p>
          <a:p>
            <a:pPr marL="365760" indent="-256032" algn="just" fontAlgn="base">
              <a:spcBef>
                <a:spcPts val="400"/>
              </a:spcBef>
              <a:spcAft>
                <a:spcPct val="0"/>
              </a:spcAft>
              <a:buClr>
                <a:schemeClr val="accent1"/>
              </a:buClr>
              <a:buSzPct val="68000"/>
              <a:buFont typeface="Wingdings 3"/>
              <a:buChar char=""/>
            </a:pPr>
            <a:r>
              <a:rPr lang="ru-RU" sz="2000" u="sng" dirty="0">
                <a:solidFill>
                  <a:prstClr val="black"/>
                </a:solidFill>
                <a:latin typeface="Arial" charset="0"/>
              </a:rPr>
              <a:t>УО на </a:t>
            </a:r>
            <a:r>
              <a:rPr lang="ru-RU" sz="2000" u="sng" dirty="0" err="1" smtClean="0">
                <a:solidFill>
                  <a:prstClr val="black"/>
                </a:solidFill>
                <a:latin typeface="Arial" charset="0"/>
              </a:rPr>
              <a:t>програмите</a:t>
            </a:r>
            <a:r>
              <a:rPr lang="ru-RU" sz="2000" u="sng" dirty="0" smtClean="0">
                <a:solidFill>
                  <a:prstClr val="black"/>
                </a:solidFill>
                <a:latin typeface="Arial" charset="0"/>
              </a:rPr>
              <a:t>, </a:t>
            </a:r>
            <a:r>
              <a:rPr lang="ru-RU" sz="2000" u="sng" dirty="0" err="1" smtClean="0">
                <a:solidFill>
                  <a:prstClr val="black"/>
                </a:solidFill>
                <a:latin typeface="Arial" charset="0"/>
              </a:rPr>
              <a:t>включени</a:t>
            </a:r>
            <a:r>
              <a:rPr lang="ru-RU" sz="2000" u="sng" dirty="0" smtClean="0">
                <a:solidFill>
                  <a:prstClr val="black"/>
                </a:solidFill>
                <a:latin typeface="Arial" charset="0"/>
              </a:rPr>
              <a:t> в подхода ВОМР </a:t>
            </a:r>
            <a:r>
              <a:rPr lang="ru-RU" sz="2000" u="sng" dirty="0" err="1">
                <a:solidFill>
                  <a:prstClr val="black"/>
                </a:solidFill>
                <a:latin typeface="Arial" charset="0"/>
              </a:rPr>
              <a:t>осигуряват</a:t>
            </a:r>
            <a:r>
              <a:rPr lang="ru-RU" sz="2000" u="sng" dirty="0">
                <a:solidFill>
                  <a:prstClr val="black"/>
                </a:solidFill>
                <a:latin typeface="Arial" charset="0"/>
              </a:rPr>
              <a:t> </a:t>
            </a:r>
            <a:r>
              <a:rPr lang="ru-RU" sz="2000" u="sng" dirty="0" err="1">
                <a:solidFill>
                  <a:prstClr val="black"/>
                </a:solidFill>
                <a:latin typeface="Arial" charset="0"/>
              </a:rPr>
              <a:t>възможност</a:t>
            </a:r>
            <a:r>
              <a:rPr lang="ru-RU" sz="2000" u="sng" dirty="0">
                <a:solidFill>
                  <a:prstClr val="black"/>
                </a:solidFill>
                <a:latin typeface="Arial" charset="0"/>
              </a:rPr>
              <a:t> за непрестанен прием на </a:t>
            </a:r>
            <a:r>
              <a:rPr lang="ru-RU" sz="2000" u="sng" dirty="0" err="1">
                <a:solidFill>
                  <a:prstClr val="black"/>
                </a:solidFill>
                <a:latin typeface="Arial" charset="0"/>
              </a:rPr>
              <a:t>проекти</a:t>
            </a:r>
            <a:r>
              <a:rPr lang="ru-RU" sz="2000" u="sng" dirty="0">
                <a:solidFill>
                  <a:prstClr val="black"/>
                </a:solidFill>
                <a:latin typeface="Arial" charset="0"/>
              </a:rPr>
              <a:t> след </a:t>
            </a:r>
            <a:r>
              <a:rPr lang="ru-RU" sz="2000" u="sng" dirty="0" err="1">
                <a:solidFill>
                  <a:prstClr val="black"/>
                </a:solidFill>
                <a:latin typeface="Arial" charset="0"/>
              </a:rPr>
              <a:t>сключване</a:t>
            </a:r>
            <a:r>
              <a:rPr lang="ru-RU" sz="2000" u="sng" dirty="0">
                <a:solidFill>
                  <a:prstClr val="black"/>
                </a:solidFill>
                <a:latin typeface="Arial" charset="0"/>
              </a:rPr>
              <a:t> на договора за </a:t>
            </a:r>
            <a:r>
              <a:rPr lang="ru-RU" sz="2000" u="sng" dirty="0" err="1">
                <a:solidFill>
                  <a:prstClr val="black"/>
                </a:solidFill>
                <a:latin typeface="Arial" charset="0"/>
              </a:rPr>
              <a:t>изпълнение</a:t>
            </a:r>
            <a:r>
              <a:rPr lang="ru-RU" sz="2000" u="sng" dirty="0">
                <a:solidFill>
                  <a:prstClr val="black"/>
                </a:solidFill>
                <a:latin typeface="Arial" charset="0"/>
              </a:rPr>
              <a:t> на </a:t>
            </a:r>
            <a:r>
              <a:rPr lang="ru-RU" sz="2000" u="sng" dirty="0" smtClean="0">
                <a:solidFill>
                  <a:prstClr val="black"/>
                </a:solidFill>
                <a:latin typeface="Arial" charset="0"/>
              </a:rPr>
              <a:t>СМР.</a:t>
            </a:r>
            <a:endParaRPr lang="ru-RU" sz="2000" u="sng" dirty="0">
              <a:solidFill>
                <a:prstClr val="black"/>
              </a:solidFill>
              <a:latin typeface="Arial" charset="0"/>
            </a:endParaRPr>
          </a:p>
          <a:p>
            <a:pPr marL="365760" indent="-256032" algn="just" fontAlgn="base">
              <a:spcBef>
                <a:spcPts val="400"/>
              </a:spcBef>
              <a:spcAft>
                <a:spcPct val="0"/>
              </a:spcAft>
              <a:buClr>
                <a:schemeClr val="accent1"/>
              </a:buClr>
              <a:buSzPct val="68000"/>
              <a:buFont typeface="Wingdings 3"/>
              <a:buChar char=""/>
            </a:pPr>
            <a:r>
              <a:rPr lang="ru-RU" sz="2000" dirty="0">
                <a:solidFill>
                  <a:prstClr val="black"/>
                </a:solidFill>
                <a:latin typeface="Arial" charset="0"/>
              </a:rPr>
              <a:t>УО на </a:t>
            </a:r>
            <a:r>
              <a:rPr lang="ru-RU" sz="2000" dirty="0" err="1" smtClean="0">
                <a:solidFill>
                  <a:prstClr val="black"/>
                </a:solidFill>
                <a:latin typeface="Arial" charset="0"/>
              </a:rPr>
              <a:t>програмите</a:t>
            </a:r>
            <a:r>
              <a:rPr lang="ru-RU" sz="2000" dirty="0" smtClean="0">
                <a:solidFill>
                  <a:prstClr val="black"/>
                </a:solidFill>
                <a:latin typeface="Arial" charset="0"/>
              </a:rPr>
              <a:t> </a:t>
            </a:r>
            <a:r>
              <a:rPr lang="ru-RU" sz="2000" dirty="0" err="1">
                <a:solidFill>
                  <a:prstClr val="black"/>
                </a:solidFill>
                <a:latin typeface="Arial" charset="0"/>
              </a:rPr>
              <a:t>участват</a:t>
            </a:r>
            <a:r>
              <a:rPr lang="ru-RU" sz="2000" dirty="0">
                <a:solidFill>
                  <a:prstClr val="black"/>
                </a:solidFill>
                <a:latin typeface="Arial" charset="0"/>
              </a:rPr>
              <a:t> в обучения, </a:t>
            </a:r>
            <a:r>
              <a:rPr lang="ru-RU" sz="2000" dirty="0" err="1">
                <a:solidFill>
                  <a:prstClr val="black"/>
                </a:solidFill>
                <a:latin typeface="Arial" charset="0"/>
              </a:rPr>
              <a:t>семинари</a:t>
            </a:r>
            <a:r>
              <a:rPr lang="ru-RU" sz="2000" dirty="0">
                <a:solidFill>
                  <a:prstClr val="black"/>
                </a:solidFill>
                <a:latin typeface="Arial" charset="0"/>
              </a:rPr>
              <a:t> и в </a:t>
            </a:r>
            <a:r>
              <a:rPr lang="ru-RU" sz="2000" dirty="0" err="1">
                <a:solidFill>
                  <a:prstClr val="black"/>
                </a:solidFill>
                <a:latin typeface="Arial" charset="0"/>
              </a:rPr>
              <a:t>срещи</a:t>
            </a:r>
            <a:r>
              <a:rPr lang="ru-RU" sz="2000" dirty="0">
                <a:solidFill>
                  <a:prstClr val="black"/>
                </a:solidFill>
                <a:latin typeface="Arial" charset="0"/>
              </a:rPr>
              <a:t> с МИГ не </a:t>
            </a:r>
            <a:r>
              <a:rPr lang="ru-RU" sz="2000" dirty="0" err="1">
                <a:solidFill>
                  <a:prstClr val="black"/>
                </a:solidFill>
                <a:latin typeface="Arial" charset="0"/>
              </a:rPr>
              <a:t>по-малко</a:t>
            </a:r>
            <a:r>
              <a:rPr lang="ru-RU" sz="2000" dirty="0">
                <a:solidFill>
                  <a:prstClr val="black"/>
                </a:solidFill>
                <a:latin typeface="Arial" charset="0"/>
              </a:rPr>
              <a:t> от </a:t>
            </a:r>
            <a:r>
              <a:rPr lang="ru-RU" sz="2000" dirty="0" err="1">
                <a:solidFill>
                  <a:prstClr val="black"/>
                </a:solidFill>
                <a:latin typeface="Arial" charset="0"/>
              </a:rPr>
              <a:t>веднъж</a:t>
            </a:r>
            <a:r>
              <a:rPr lang="ru-RU" sz="2000" dirty="0">
                <a:solidFill>
                  <a:prstClr val="black"/>
                </a:solidFill>
                <a:latin typeface="Arial" charset="0"/>
              </a:rPr>
              <a:t> </a:t>
            </a:r>
            <a:r>
              <a:rPr lang="ru-RU" sz="2000" dirty="0" err="1">
                <a:solidFill>
                  <a:prstClr val="black"/>
                </a:solidFill>
                <a:latin typeface="Arial" charset="0"/>
              </a:rPr>
              <a:t>годишно</a:t>
            </a:r>
            <a:r>
              <a:rPr lang="ru-RU" sz="2000" dirty="0">
                <a:solidFill>
                  <a:prstClr val="black"/>
                </a:solidFill>
                <a:latin typeface="Arial" charset="0"/>
              </a:rPr>
              <a:t> за периода на </a:t>
            </a:r>
            <a:r>
              <a:rPr lang="ru-RU" sz="2000" dirty="0" err="1">
                <a:solidFill>
                  <a:prstClr val="black"/>
                </a:solidFill>
                <a:latin typeface="Arial" charset="0"/>
              </a:rPr>
              <a:t>изпълнение</a:t>
            </a:r>
            <a:r>
              <a:rPr lang="ru-RU" sz="2000" dirty="0">
                <a:solidFill>
                  <a:prstClr val="black"/>
                </a:solidFill>
                <a:latin typeface="Arial" charset="0"/>
              </a:rPr>
              <a:t> на </a:t>
            </a:r>
            <a:r>
              <a:rPr lang="ru-RU" sz="2000" dirty="0" err="1" smtClean="0">
                <a:solidFill>
                  <a:prstClr val="black"/>
                </a:solidFill>
                <a:latin typeface="Arial" charset="0"/>
              </a:rPr>
              <a:t>стратегиите</a:t>
            </a:r>
            <a:r>
              <a:rPr lang="ru-RU" sz="2000" dirty="0" smtClean="0">
                <a:solidFill>
                  <a:prstClr val="black"/>
                </a:solidFill>
                <a:latin typeface="Arial" charset="0"/>
              </a:rPr>
              <a:t>.</a:t>
            </a:r>
          </a:p>
          <a:p>
            <a:pPr marL="365760" indent="-256032" algn="just" fontAlgn="base">
              <a:spcBef>
                <a:spcPts val="400"/>
              </a:spcBef>
              <a:spcAft>
                <a:spcPct val="0"/>
              </a:spcAft>
              <a:buClr>
                <a:schemeClr val="accent1"/>
              </a:buClr>
              <a:buSzPct val="68000"/>
              <a:buFont typeface="Wingdings 3"/>
              <a:buChar char=""/>
            </a:pPr>
            <a:r>
              <a:rPr lang="ru-RU" sz="2000" dirty="0">
                <a:solidFill>
                  <a:prstClr val="black"/>
                </a:solidFill>
                <a:latin typeface="Arial" charset="0"/>
              </a:rPr>
              <a:t>Мониторинг за </a:t>
            </a:r>
            <a:r>
              <a:rPr lang="ru-RU" sz="2000" dirty="0" err="1">
                <a:solidFill>
                  <a:prstClr val="black"/>
                </a:solidFill>
                <a:latin typeface="Arial" charset="0"/>
              </a:rPr>
              <a:t>изпълнение</a:t>
            </a:r>
            <a:r>
              <a:rPr lang="ru-RU" sz="2000" dirty="0">
                <a:solidFill>
                  <a:prstClr val="black"/>
                </a:solidFill>
                <a:latin typeface="Arial" charset="0"/>
              </a:rPr>
              <a:t> на </a:t>
            </a:r>
            <a:r>
              <a:rPr lang="ru-RU" sz="2000" dirty="0" err="1">
                <a:solidFill>
                  <a:prstClr val="black"/>
                </a:solidFill>
                <a:latin typeface="Arial" charset="0"/>
              </a:rPr>
              <a:t>стратегиите</a:t>
            </a:r>
            <a:r>
              <a:rPr lang="ru-RU" sz="2000" dirty="0">
                <a:solidFill>
                  <a:prstClr val="black"/>
                </a:solidFill>
                <a:latin typeface="Arial" charset="0"/>
              </a:rPr>
              <a:t> за </a:t>
            </a:r>
            <a:r>
              <a:rPr lang="ru-RU" sz="2000" dirty="0" err="1">
                <a:solidFill>
                  <a:prstClr val="black"/>
                </a:solidFill>
                <a:latin typeface="Arial" charset="0"/>
              </a:rPr>
              <a:t>местно</a:t>
            </a:r>
            <a:r>
              <a:rPr lang="ru-RU" sz="2000" dirty="0">
                <a:solidFill>
                  <a:prstClr val="black"/>
                </a:solidFill>
                <a:latin typeface="Arial" charset="0"/>
              </a:rPr>
              <a:t> развитие се </a:t>
            </a:r>
            <a:r>
              <a:rPr lang="ru-RU" sz="2000" dirty="0" err="1">
                <a:solidFill>
                  <a:prstClr val="black"/>
                </a:solidFill>
                <a:latin typeface="Arial" charset="0"/>
              </a:rPr>
              <a:t>извършва</a:t>
            </a:r>
            <a:r>
              <a:rPr lang="ru-RU" sz="2000" dirty="0">
                <a:solidFill>
                  <a:prstClr val="black"/>
                </a:solidFill>
                <a:latin typeface="Arial" charset="0"/>
              </a:rPr>
              <a:t> от </a:t>
            </a:r>
            <a:r>
              <a:rPr lang="ru-RU" sz="2000" dirty="0" err="1">
                <a:solidFill>
                  <a:prstClr val="black"/>
                </a:solidFill>
                <a:latin typeface="Arial" charset="0"/>
              </a:rPr>
              <a:t>съответния</a:t>
            </a:r>
            <a:r>
              <a:rPr lang="ru-RU" sz="2000" dirty="0">
                <a:solidFill>
                  <a:prstClr val="black"/>
                </a:solidFill>
                <a:latin typeface="Arial" charset="0"/>
              </a:rPr>
              <a:t> УО, страна по договора </a:t>
            </a:r>
            <a:r>
              <a:rPr lang="ru-RU" sz="2000" dirty="0" smtClean="0">
                <a:solidFill>
                  <a:prstClr val="black"/>
                </a:solidFill>
                <a:latin typeface="Arial" charset="0"/>
              </a:rPr>
              <a:t>за </a:t>
            </a:r>
            <a:r>
              <a:rPr lang="ru-RU" sz="2000" dirty="0" err="1" smtClean="0">
                <a:solidFill>
                  <a:prstClr val="black"/>
                </a:solidFill>
                <a:latin typeface="Arial" charset="0"/>
              </a:rPr>
              <a:t>частта</a:t>
            </a:r>
            <a:r>
              <a:rPr lang="ru-RU" sz="2000" dirty="0">
                <a:solidFill>
                  <a:prstClr val="black"/>
                </a:solidFill>
                <a:latin typeface="Arial" charset="0"/>
              </a:rPr>
              <a:t>, по </a:t>
            </a:r>
            <a:r>
              <a:rPr lang="ru-RU" sz="2000" dirty="0" err="1">
                <a:solidFill>
                  <a:prstClr val="black"/>
                </a:solidFill>
                <a:latin typeface="Arial" charset="0"/>
              </a:rPr>
              <a:t>която</a:t>
            </a:r>
            <a:r>
              <a:rPr lang="ru-RU" sz="2000" dirty="0">
                <a:solidFill>
                  <a:prstClr val="black"/>
                </a:solidFill>
                <a:latin typeface="Arial" charset="0"/>
              </a:rPr>
              <a:t> </a:t>
            </a:r>
            <a:r>
              <a:rPr lang="ru-RU" sz="2000" dirty="0" err="1">
                <a:solidFill>
                  <a:prstClr val="black"/>
                </a:solidFill>
                <a:latin typeface="Arial" charset="0"/>
              </a:rPr>
              <a:t>предоставя</a:t>
            </a:r>
            <a:r>
              <a:rPr lang="ru-RU" sz="2000" dirty="0">
                <a:solidFill>
                  <a:prstClr val="black"/>
                </a:solidFill>
                <a:latin typeface="Arial" charset="0"/>
              </a:rPr>
              <a:t> </a:t>
            </a:r>
            <a:r>
              <a:rPr lang="ru-RU" sz="2000" dirty="0" err="1">
                <a:solidFill>
                  <a:prstClr val="black"/>
                </a:solidFill>
                <a:latin typeface="Arial" charset="0"/>
              </a:rPr>
              <a:t>финансова</a:t>
            </a:r>
            <a:r>
              <a:rPr lang="ru-RU" sz="2000" dirty="0">
                <a:solidFill>
                  <a:prstClr val="black"/>
                </a:solidFill>
                <a:latin typeface="Arial" charset="0"/>
              </a:rPr>
              <a:t> </a:t>
            </a:r>
            <a:r>
              <a:rPr lang="ru-RU" sz="2000" dirty="0" err="1">
                <a:solidFill>
                  <a:prstClr val="black"/>
                </a:solidFill>
                <a:latin typeface="Arial" charset="0"/>
              </a:rPr>
              <a:t>помощ</a:t>
            </a:r>
            <a:r>
              <a:rPr lang="ru-RU" sz="2000" dirty="0">
                <a:solidFill>
                  <a:prstClr val="black"/>
                </a:solidFill>
                <a:latin typeface="Arial" charset="0"/>
              </a:rPr>
              <a:t> и от УО на ПРСР – за </a:t>
            </a:r>
            <a:r>
              <a:rPr lang="ru-RU" sz="2000" dirty="0" err="1">
                <a:solidFill>
                  <a:prstClr val="black"/>
                </a:solidFill>
                <a:latin typeface="Arial" charset="0"/>
              </a:rPr>
              <a:t>цялата</a:t>
            </a:r>
            <a:r>
              <a:rPr lang="ru-RU" sz="2000" dirty="0">
                <a:solidFill>
                  <a:prstClr val="black"/>
                </a:solidFill>
                <a:latin typeface="Arial" charset="0"/>
              </a:rPr>
              <a:t> стратегия</a:t>
            </a:r>
            <a:r>
              <a:rPr lang="ru-RU" sz="2000" dirty="0" smtClean="0">
                <a:solidFill>
                  <a:prstClr val="black"/>
                </a:solidFill>
                <a:latin typeface="Arial" charset="0"/>
              </a:rPr>
              <a:t>.</a:t>
            </a:r>
            <a:endParaRPr lang="ru-RU" sz="2000" dirty="0">
              <a:solidFill>
                <a:prstClr val="black"/>
              </a:solidFill>
              <a:latin typeface="Arial" charset="0"/>
            </a:endParaRPr>
          </a:p>
        </p:txBody>
      </p:sp>
    </p:spTree>
    <p:extLst>
      <p:ext uri="{BB962C8B-B14F-4D97-AF65-F5344CB8AC3E}">
        <p14:creationId xmlns:p14="http://schemas.microsoft.com/office/powerpoint/2010/main" val="836712959"/>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9" y="44624"/>
            <a:ext cx="2304255" cy="775843"/>
          </a:xfrm>
          <a:prstGeom prst="rect">
            <a:avLst/>
          </a:prstGeom>
        </p:spPr>
      </p:pic>
      <p:sp>
        <p:nvSpPr>
          <p:cNvPr id="5" name="Slide Number Placeholder 4"/>
          <p:cNvSpPr>
            <a:spLocks noGrp="1"/>
          </p:cNvSpPr>
          <p:nvPr>
            <p:ph type="sldNum" sz="quarter" idx="12"/>
          </p:nvPr>
        </p:nvSpPr>
        <p:spPr/>
        <p:txBody>
          <a:bodyPr/>
          <a:lstStyle/>
          <a:p>
            <a:pPr>
              <a:defRPr/>
            </a:pPr>
            <a:fld id="{5CD1A774-2575-4D98-AA76-1C6D5EAA728E}" type="slidenum">
              <a:rPr lang="bg-BG" smtClean="0">
                <a:solidFill>
                  <a:srgbClr val="000000"/>
                </a:solidFill>
              </a:rPr>
              <a:pPr>
                <a:defRPr/>
              </a:pPr>
              <a:t>23</a:t>
            </a:fld>
            <a:endParaRPr lang="bg-BG">
              <a:solidFill>
                <a:srgbClr val="000000"/>
              </a:solidFill>
            </a:endParaRPr>
          </a:p>
        </p:txBody>
      </p:sp>
      <p:sp>
        <p:nvSpPr>
          <p:cNvPr id="2" name="Title 1"/>
          <p:cNvSpPr>
            <a:spLocks noGrp="1"/>
          </p:cNvSpPr>
          <p:nvPr>
            <p:ph type="title"/>
          </p:nvPr>
        </p:nvSpPr>
        <p:spPr>
          <a:xfrm>
            <a:off x="539552" y="576561"/>
            <a:ext cx="8604448" cy="764207"/>
          </a:xfrm>
        </p:spPr>
        <p:txBody>
          <a:bodyPr>
            <a:normAutofit fontScale="90000"/>
          </a:bodyPr>
          <a:lstStyle/>
          <a:p>
            <a:r>
              <a:rPr lang="bg-BG" sz="3200" dirty="0" smtClean="0">
                <a:latin typeface="Arial" panose="020B0604020202020204" pitchFamily="34" charset="0"/>
                <a:cs typeface="Arial" panose="020B0604020202020204" pitchFamily="34" charset="0"/>
              </a:rPr>
              <a:t/>
            </a:r>
            <a:br>
              <a:rPr lang="bg-BG" sz="3200" dirty="0" smtClean="0">
                <a:latin typeface="Arial" panose="020B0604020202020204" pitchFamily="34" charset="0"/>
                <a:cs typeface="Arial" panose="020B0604020202020204" pitchFamily="34" charset="0"/>
              </a:rPr>
            </a:br>
            <a:r>
              <a:rPr lang="ru-RU" sz="2700" dirty="0">
                <a:effectLst/>
                <a:latin typeface="Arial" panose="020B0604020202020204" pitchFamily="34" charset="0"/>
                <a:cs typeface="Arial" panose="020B0604020202020204" pitchFamily="34" charset="0"/>
              </a:rPr>
              <a:t>Подбор и одобрение на </a:t>
            </a:r>
            <a:r>
              <a:rPr lang="ru-RU" sz="2700" dirty="0" err="1">
                <a:effectLst/>
                <a:latin typeface="Arial" panose="020B0604020202020204" pitchFamily="34" charset="0"/>
                <a:cs typeface="Arial" panose="020B0604020202020204" pitchFamily="34" charset="0"/>
              </a:rPr>
              <a:t>проекти</a:t>
            </a:r>
            <a:r>
              <a:rPr lang="ru-RU" sz="2700" dirty="0">
                <a:effectLst/>
                <a:latin typeface="Arial" panose="020B0604020202020204" pitchFamily="34" charset="0"/>
                <a:cs typeface="Arial" panose="020B0604020202020204" pitchFamily="34" charset="0"/>
              </a:rPr>
              <a:t> </a:t>
            </a:r>
            <a:r>
              <a:rPr lang="ru-RU" sz="2700" dirty="0" err="1">
                <a:effectLst/>
                <a:latin typeface="Arial" panose="020B0604020202020204" pitchFamily="34" charset="0"/>
                <a:cs typeface="Arial" panose="020B0604020202020204" pitchFamily="34" charset="0"/>
              </a:rPr>
              <a:t>към</a:t>
            </a:r>
            <a:r>
              <a:rPr lang="ru-RU" sz="2700" dirty="0">
                <a:effectLst/>
                <a:latin typeface="Arial" panose="020B0604020202020204" pitchFamily="34" charset="0"/>
                <a:cs typeface="Arial" panose="020B0604020202020204" pitchFamily="34" charset="0"/>
              </a:rPr>
              <a:t> СМР</a:t>
            </a:r>
            <a:r>
              <a:rPr lang="bg-BG" sz="3100" dirty="0" smtClean="0">
                <a:latin typeface="Arial" panose="020B0604020202020204" pitchFamily="34" charset="0"/>
                <a:cs typeface="Arial" panose="020B0604020202020204" pitchFamily="34" charset="0"/>
              </a:rPr>
              <a:t/>
            </a:r>
            <a:br>
              <a:rPr lang="bg-BG" sz="3100" dirty="0" smtClean="0">
                <a:latin typeface="Arial" panose="020B0604020202020204" pitchFamily="34" charset="0"/>
                <a:cs typeface="Arial" panose="020B0604020202020204" pitchFamily="34" charset="0"/>
              </a:rPr>
            </a:br>
            <a:endParaRPr lang="en-US" sz="3100" dirty="0">
              <a:latin typeface="Arial" panose="020B0604020202020204" pitchFamily="34" charset="0"/>
              <a:cs typeface="Arial" panose="020B0604020202020204" pitchFamily="34" charset="0"/>
            </a:endParaRPr>
          </a:p>
        </p:txBody>
      </p:sp>
      <p:sp>
        <p:nvSpPr>
          <p:cNvPr id="3" name="TextBox 2"/>
          <p:cNvSpPr txBox="1"/>
          <p:nvPr/>
        </p:nvSpPr>
        <p:spPr>
          <a:xfrm>
            <a:off x="539552" y="1705535"/>
            <a:ext cx="8064896" cy="3990836"/>
          </a:xfrm>
          <a:prstGeom prst="rect">
            <a:avLst/>
          </a:prstGeom>
          <a:noFill/>
        </p:spPr>
        <p:txBody>
          <a:bodyPr wrap="square" rtlCol="0">
            <a:spAutoFit/>
          </a:bodyPr>
          <a:lstStyle/>
          <a:p>
            <a:pPr marL="365760" indent="-256032" algn="just" fontAlgn="base">
              <a:spcBef>
                <a:spcPts val="400"/>
              </a:spcBef>
              <a:spcAft>
                <a:spcPct val="0"/>
              </a:spcAft>
              <a:buClr>
                <a:schemeClr val="accent1"/>
              </a:buClr>
              <a:buSzPct val="68000"/>
              <a:buFont typeface="Wingdings 3"/>
              <a:buChar char=""/>
            </a:pPr>
            <a:r>
              <a:rPr lang="ru-RU" sz="2000" u="sng" dirty="0">
                <a:solidFill>
                  <a:prstClr val="black"/>
                </a:solidFill>
                <a:latin typeface="Arial" charset="0"/>
              </a:rPr>
              <a:t>МИГ </a:t>
            </a:r>
            <a:r>
              <a:rPr lang="ru-RU" sz="2000" u="sng" dirty="0" err="1">
                <a:solidFill>
                  <a:prstClr val="black"/>
                </a:solidFill>
                <a:latin typeface="Arial" charset="0"/>
              </a:rPr>
              <a:t>извършва</a:t>
            </a:r>
            <a:r>
              <a:rPr lang="ru-RU" sz="2000" u="sng" dirty="0">
                <a:solidFill>
                  <a:prstClr val="black"/>
                </a:solidFill>
                <a:latin typeface="Arial" charset="0"/>
              </a:rPr>
              <a:t> предварителен </a:t>
            </a:r>
            <a:r>
              <a:rPr lang="ru-RU" sz="2000" u="sng" dirty="0" smtClean="0">
                <a:solidFill>
                  <a:prstClr val="black"/>
                </a:solidFill>
                <a:latin typeface="Arial" charset="0"/>
              </a:rPr>
              <a:t>подбор</a:t>
            </a:r>
            <a:r>
              <a:rPr lang="en-US" sz="2000" u="sng" dirty="0" smtClean="0">
                <a:solidFill>
                  <a:prstClr val="black"/>
                </a:solidFill>
                <a:latin typeface="Arial" charset="0"/>
              </a:rPr>
              <a:t>/</a:t>
            </a:r>
            <a:r>
              <a:rPr lang="bg-BG" sz="2000" u="sng" dirty="0" smtClean="0">
                <a:solidFill>
                  <a:prstClr val="black"/>
                </a:solidFill>
                <a:latin typeface="Arial" charset="0"/>
              </a:rPr>
              <a:t>оценка</a:t>
            </a:r>
            <a:r>
              <a:rPr lang="ru-RU" sz="2000" u="sng" dirty="0" smtClean="0">
                <a:solidFill>
                  <a:prstClr val="black"/>
                </a:solidFill>
                <a:latin typeface="Arial" charset="0"/>
              </a:rPr>
              <a:t> (в </a:t>
            </a:r>
            <a:r>
              <a:rPr lang="ru-RU" sz="2000" u="sng" dirty="0" err="1" smtClean="0">
                <a:solidFill>
                  <a:prstClr val="black"/>
                </a:solidFill>
                <a:latin typeface="Arial" charset="0"/>
              </a:rPr>
              <a:t>зависимост</a:t>
            </a:r>
            <a:r>
              <a:rPr lang="ru-RU" sz="2000" u="sng" dirty="0" smtClean="0">
                <a:solidFill>
                  <a:prstClr val="black"/>
                </a:solidFill>
                <a:latin typeface="Arial" charset="0"/>
              </a:rPr>
              <a:t> от </a:t>
            </a:r>
            <a:r>
              <a:rPr lang="ru-RU" sz="2000" u="sng" dirty="0" err="1" smtClean="0">
                <a:solidFill>
                  <a:prstClr val="black"/>
                </a:solidFill>
                <a:latin typeface="Arial" charset="0"/>
              </a:rPr>
              <a:t>източника</a:t>
            </a:r>
            <a:r>
              <a:rPr lang="ru-RU" sz="2000" u="sng" dirty="0" smtClean="0">
                <a:solidFill>
                  <a:prstClr val="black"/>
                </a:solidFill>
                <a:latin typeface="Arial" charset="0"/>
              </a:rPr>
              <a:t> за </a:t>
            </a:r>
            <a:r>
              <a:rPr lang="ru-RU" sz="2000" u="sng" dirty="0" err="1" smtClean="0">
                <a:solidFill>
                  <a:prstClr val="black"/>
                </a:solidFill>
                <a:latin typeface="Arial" charset="0"/>
              </a:rPr>
              <a:t>финансиране</a:t>
            </a:r>
            <a:r>
              <a:rPr lang="ru-RU" sz="2000" u="sng" dirty="0" smtClean="0">
                <a:solidFill>
                  <a:prstClr val="black"/>
                </a:solidFill>
                <a:latin typeface="Arial" charset="0"/>
              </a:rPr>
              <a:t> на проекта) на </a:t>
            </a:r>
            <a:r>
              <a:rPr lang="ru-RU" sz="2000" u="sng" dirty="0" err="1">
                <a:solidFill>
                  <a:prstClr val="black"/>
                </a:solidFill>
                <a:latin typeface="Arial" charset="0"/>
              </a:rPr>
              <a:t>проектните</a:t>
            </a:r>
            <a:r>
              <a:rPr lang="ru-RU" sz="2000" u="sng" dirty="0">
                <a:solidFill>
                  <a:prstClr val="black"/>
                </a:solidFill>
                <a:latin typeface="Arial" charset="0"/>
              </a:rPr>
              <a:t> </a:t>
            </a:r>
            <a:r>
              <a:rPr lang="ru-RU" sz="2000" u="sng" dirty="0" smtClean="0">
                <a:solidFill>
                  <a:prstClr val="black"/>
                </a:solidFill>
                <a:latin typeface="Arial" charset="0"/>
              </a:rPr>
              <a:t>предложения, </a:t>
            </a:r>
            <a:r>
              <a:rPr lang="ru-RU" sz="2000" u="sng" dirty="0">
                <a:solidFill>
                  <a:prstClr val="black"/>
                </a:solidFill>
                <a:latin typeface="Arial" charset="0"/>
              </a:rPr>
              <a:t>а </a:t>
            </a:r>
            <a:r>
              <a:rPr lang="ru-RU" sz="2000" u="sng" dirty="0" err="1">
                <a:solidFill>
                  <a:prstClr val="black"/>
                </a:solidFill>
                <a:latin typeface="Arial" charset="0"/>
              </a:rPr>
              <a:t>оценката</a:t>
            </a:r>
            <a:r>
              <a:rPr lang="ru-RU" sz="2000" u="sng" dirty="0">
                <a:solidFill>
                  <a:prstClr val="black"/>
                </a:solidFill>
                <a:latin typeface="Arial" charset="0"/>
              </a:rPr>
              <a:t> и </a:t>
            </a:r>
            <a:r>
              <a:rPr lang="ru-RU" sz="2000" u="sng" dirty="0" err="1">
                <a:solidFill>
                  <a:prstClr val="black"/>
                </a:solidFill>
                <a:latin typeface="Arial" charset="0"/>
              </a:rPr>
              <a:t>одобрението</a:t>
            </a:r>
            <a:r>
              <a:rPr lang="ru-RU" sz="2000" u="sng" dirty="0">
                <a:solidFill>
                  <a:prstClr val="black"/>
                </a:solidFill>
                <a:latin typeface="Arial" charset="0"/>
              </a:rPr>
              <a:t> на </a:t>
            </a:r>
            <a:r>
              <a:rPr lang="ru-RU" sz="2000" u="sng" dirty="0" err="1">
                <a:solidFill>
                  <a:prstClr val="black"/>
                </a:solidFill>
                <a:latin typeface="Arial" charset="0"/>
              </a:rPr>
              <a:t>проектните</a:t>
            </a:r>
            <a:r>
              <a:rPr lang="ru-RU" sz="2000" u="sng" dirty="0">
                <a:solidFill>
                  <a:prstClr val="black"/>
                </a:solidFill>
                <a:latin typeface="Arial" charset="0"/>
              </a:rPr>
              <a:t> предложения се </a:t>
            </a:r>
            <a:r>
              <a:rPr lang="ru-RU" sz="2000" u="sng" dirty="0" err="1">
                <a:solidFill>
                  <a:prstClr val="black"/>
                </a:solidFill>
                <a:latin typeface="Arial" charset="0"/>
              </a:rPr>
              <a:t>осъществява</a:t>
            </a:r>
            <a:r>
              <a:rPr lang="ru-RU" sz="2000" u="sng" dirty="0">
                <a:solidFill>
                  <a:prstClr val="black"/>
                </a:solidFill>
                <a:latin typeface="Arial" charset="0"/>
              </a:rPr>
              <a:t> от УО на </a:t>
            </a:r>
            <a:r>
              <a:rPr lang="ru-RU" sz="2000" u="sng" dirty="0" err="1">
                <a:solidFill>
                  <a:prstClr val="black"/>
                </a:solidFill>
                <a:latin typeface="Arial" charset="0"/>
              </a:rPr>
              <a:t>съответната</a:t>
            </a:r>
            <a:r>
              <a:rPr lang="ru-RU" sz="2000" u="sng" dirty="0">
                <a:solidFill>
                  <a:prstClr val="black"/>
                </a:solidFill>
                <a:latin typeface="Arial" charset="0"/>
              </a:rPr>
              <a:t> </a:t>
            </a:r>
            <a:r>
              <a:rPr lang="ru-RU" sz="2000" u="sng" dirty="0" err="1">
                <a:solidFill>
                  <a:prstClr val="black"/>
                </a:solidFill>
                <a:latin typeface="Arial" charset="0"/>
              </a:rPr>
              <a:t>програма</a:t>
            </a:r>
            <a:r>
              <a:rPr lang="ru-RU" sz="2000" u="sng" dirty="0">
                <a:solidFill>
                  <a:prstClr val="black"/>
                </a:solidFill>
                <a:latin typeface="Arial" charset="0"/>
              </a:rPr>
              <a:t>.</a:t>
            </a:r>
            <a:r>
              <a:rPr lang="ru-RU" sz="2000" dirty="0">
                <a:solidFill>
                  <a:prstClr val="black"/>
                </a:solidFill>
                <a:latin typeface="Arial" charset="0"/>
              </a:rPr>
              <a:t> </a:t>
            </a:r>
          </a:p>
          <a:p>
            <a:pPr marL="365760" indent="-256032" algn="just" fontAlgn="base">
              <a:spcBef>
                <a:spcPts val="400"/>
              </a:spcBef>
              <a:spcAft>
                <a:spcPct val="0"/>
              </a:spcAft>
              <a:buClr>
                <a:schemeClr val="accent1"/>
              </a:buClr>
              <a:buSzPct val="68000"/>
              <a:buFont typeface="Wingdings 3"/>
              <a:buChar char=""/>
            </a:pPr>
            <a:endParaRPr lang="ru-RU" sz="2000" dirty="0" smtClean="0">
              <a:solidFill>
                <a:prstClr val="black"/>
              </a:solidFill>
              <a:latin typeface="Arial" charset="0"/>
            </a:endParaRPr>
          </a:p>
          <a:p>
            <a:pPr marL="365760" indent="-256032" algn="just" fontAlgn="base">
              <a:spcBef>
                <a:spcPts val="400"/>
              </a:spcBef>
              <a:spcAft>
                <a:spcPct val="0"/>
              </a:spcAft>
              <a:buClr>
                <a:schemeClr val="accent1"/>
              </a:buClr>
              <a:buSzPct val="68000"/>
              <a:buFont typeface="Wingdings 3"/>
              <a:buChar char=""/>
            </a:pPr>
            <a:r>
              <a:rPr lang="ru-RU" sz="2000" dirty="0" smtClean="0">
                <a:solidFill>
                  <a:prstClr val="black"/>
                </a:solidFill>
                <a:latin typeface="Arial" charset="0"/>
              </a:rPr>
              <a:t>Решение </a:t>
            </a:r>
            <a:r>
              <a:rPr lang="ru-RU" sz="2000" dirty="0">
                <a:solidFill>
                  <a:prstClr val="black"/>
                </a:solidFill>
                <a:latin typeface="Arial" charset="0"/>
              </a:rPr>
              <a:t>за </a:t>
            </a:r>
            <a:r>
              <a:rPr lang="ru-RU" sz="2000" dirty="0" err="1">
                <a:solidFill>
                  <a:prstClr val="black"/>
                </a:solidFill>
                <a:latin typeface="Arial" charset="0"/>
              </a:rPr>
              <a:t>предоставяне</a:t>
            </a:r>
            <a:r>
              <a:rPr lang="ru-RU" sz="2000" dirty="0">
                <a:solidFill>
                  <a:prstClr val="black"/>
                </a:solidFill>
                <a:latin typeface="Arial" charset="0"/>
              </a:rPr>
              <a:t> на </a:t>
            </a:r>
            <a:r>
              <a:rPr lang="ru-RU" sz="2000" dirty="0" err="1">
                <a:solidFill>
                  <a:prstClr val="black"/>
                </a:solidFill>
                <a:latin typeface="Arial" charset="0"/>
              </a:rPr>
              <a:t>безвъзмездна</a:t>
            </a:r>
            <a:r>
              <a:rPr lang="ru-RU" sz="2000" dirty="0">
                <a:solidFill>
                  <a:prstClr val="black"/>
                </a:solidFill>
                <a:latin typeface="Arial" charset="0"/>
              </a:rPr>
              <a:t> </a:t>
            </a:r>
            <a:r>
              <a:rPr lang="ru-RU" sz="2000" dirty="0" err="1">
                <a:solidFill>
                  <a:prstClr val="black"/>
                </a:solidFill>
                <a:latin typeface="Arial" charset="0"/>
              </a:rPr>
              <a:t>финансова</a:t>
            </a:r>
            <a:r>
              <a:rPr lang="ru-RU" sz="2000" dirty="0">
                <a:solidFill>
                  <a:prstClr val="black"/>
                </a:solidFill>
                <a:latin typeface="Arial" charset="0"/>
              </a:rPr>
              <a:t> </a:t>
            </a:r>
            <a:r>
              <a:rPr lang="ru-RU" sz="2000" dirty="0" err="1">
                <a:solidFill>
                  <a:prstClr val="black"/>
                </a:solidFill>
                <a:latin typeface="Arial" charset="0"/>
              </a:rPr>
              <a:t>помощ</a:t>
            </a:r>
            <a:r>
              <a:rPr lang="ru-RU" sz="2000" dirty="0">
                <a:solidFill>
                  <a:prstClr val="black"/>
                </a:solidFill>
                <a:latin typeface="Arial" charset="0"/>
              </a:rPr>
              <a:t> се </a:t>
            </a:r>
            <a:r>
              <a:rPr lang="ru-RU" sz="2000" dirty="0" err="1">
                <a:solidFill>
                  <a:prstClr val="black"/>
                </a:solidFill>
                <a:latin typeface="Arial" charset="0"/>
              </a:rPr>
              <a:t>взима</a:t>
            </a:r>
            <a:r>
              <a:rPr lang="ru-RU" sz="2000" dirty="0">
                <a:solidFill>
                  <a:prstClr val="black"/>
                </a:solidFill>
                <a:latin typeface="Arial" charset="0"/>
              </a:rPr>
              <a:t> от УО на </a:t>
            </a:r>
            <a:r>
              <a:rPr lang="ru-RU" sz="2000" dirty="0" err="1">
                <a:solidFill>
                  <a:prstClr val="black"/>
                </a:solidFill>
                <a:latin typeface="Arial" charset="0"/>
              </a:rPr>
              <a:t>съответната</a:t>
            </a:r>
            <a:r>
              <a:rPr lang="ru-RU" sz="2000" dirty="0">
                <a:solidFill>
                  <a:prstClr val="black"/>
                </a:solidFill>
                <a:latin typeface="Arial" charset="0"/>
              </a:rPr>
              <a:t> </a:t>
            </a:r>
            <a:r>
              <a:rPr lang="ru-RU" sz="2000" dirty="0" err="1">
                <a:solidFill>
                  <a:prstClr val="black"/>
                </a:solidFill>
                <a:latin typeface="Arial" charset="0"/>
              </a:rPr>
              <a:t>програма</a:t>
            </a:r>
            <a:r>
              <a:rPr lang="ru-RU" sz="2000" dirty="0">
                <a:solidFill>
                  <a:prstClr val="black"/>
                </a:solidFill>
                <a:latin typeface="Arial" charset="0"/>
              </a:rPr>
              <a:t> и от РА - за </a:t>
            </a:r>
            <a:r>
              <a:rPr lang="ru-RU" sz="2000" dirty="0" err="1">
                <a:solidFill>
                  <a:prstClr val="black"/>
                </a:solidFill>
                <a:latin typeface="Arial" charset="0"/>
              </a:rPr>
              <a:t>проекти</a:t>
            </a:r>
            <a:r>
              <a:rPr lang="ru-RU" sz="2000" dirty="0">
                <a:solidFill>
                  <a:prstClr val="black"/>
                </a:solidFill>
                <a:latin typeface="Arial" charset="0"/>
              </a:rPr>
              <a:t> по ПРСР.</a:t>
            </a:r>
          </a:p>
          <a:p>
            <a:pPr marL="365760" indent="-256032" algn="just" fontAlgn="base">
              <a:spcBef>
                <a:spcPts val="400"/>
              </a:spcBef>
              <a:spcAft>
                <a:spcPct val="0"/>
              </a:spcAft>
              <a:buClr>
                <a:schemeClr val="accent1"/>
              </a:buClr>
              <a:buSzPct val="68000"/>
              <a:buFont typeface="Wingdings 3"/>
              <a:buChar char=""/>
            </a:pPr>
            <a:endParaRPr lang="ru-RU" sz="2000" dirty="0" smtClean="0">
              <a:solidFill>
                <a:prstClr val="black"/>
              </a:solidFill>
              <a:latin typeface="Arial" charset="0"/>
            </a:endParaRPr>
          </a:p>
          <a:p>
            <a:pPr marL="365760" indent="-256032" algn="just" fontAlgn="base">
              <a:spcBef>
                <a:spcPts val="400"/>
              </a:spcBef>
              <a:spcAft>
                <a:spcPct val="0"/>
              </a:spcAft>
              <a:buClr>
                <a:schemeClr val="accent1"/>
              </a:buClr>
              <a:buSzPct val="68000"/>
              <a:buFont typeface="Wingdings 3"/>
              <a:buChar char=""/>
            </a:pPr>
            <a:r>
              <a:rPr lang="ru-RU" sz="2000" u="sng" dirty="0" err="1">
                <a:solidFill>
                  <a:prstClr val="black"/>
                </a:solidFill>
                <a:latin typeface="Arial" charset="0"/>
              </a:rPr>
              <a:t>Данните</a:t>
            </a:r>
            <a:r>
              <a:rPr lang="ru-RU" sz="2000" u="sng" dirty="0">
                <a:solidFill>
                  <a:prstClr val="black"/>
                </a:solidFill>
                <a:latin typeface="Arial" charset="0"/>
              </a:rPr>
              <a:t> на </a:t>
            </a:r>
            <a:r>
              <a:rPr lang="ru-RU" sz="2000" u="sng" dirty="0" err="1">
                <a:solidFill>
                  <a:prstClr val="black"/>
                </a:solidFill>
                <a:latin typeface="Arial" charset="0"/>
              </a:rPr>
              <a:t>всички</a:t>
            </a:r>
            <a:r>
              <a:rPr lang="ru-RU" sz="2000" u="sng" dirty="0">
                <a:solidFill>
                  <a:prstClr val="black"/>
                </a:solidFill>
                <a:latin typeface="Arial" charset="0"/>
              </a:rPr>
              <a:t> </a:t>
            </a:r>
            <a:r>
              <a:rPr lang="ru-RU" sz="2000" u="sng" dirty="0" err="1">
                <a:solidFill>
                  <a:prstClr val="black"/>
                </a:solidFill>
                <a:latin typeface="Arial" charset="0"/>
              </a:rPr>
              <a:t>проектни</a:t>
            </a:r>
            <a:r>
              <a:rPr lang="ru-RU" sz="2000" u="sng" dirty="0">
                <a:solidFill>
                  <a:prstClr val="black"/>
                </a:solidFill>
                <a:latin typeface="Arial" charset="0"/>
              </a:rPr>
              <a:t> предложения (</a:t>
            </a:r>
            <a:r>
              <a:rPr lang="ru-RU" sz="2000" u="sng" dirty="0" err="1">
                <a:solidFill>
                  <a:prstClr val="black"/>
                </a:solidFill>
                <a:latin typeface="Arial" charset="0"/>
              </a:rPr>
              <a:t>одобрени</a:t>
            </a:r>
            <a:r>
              <a:rPr lang="ru-RU" sz="2000" u="sng" dirty="0">
                <a:solidFill>
                  <a:prstClr val="black"/>
                </a:solidFill>
                <a:latin typeface="Arial" charset="0"/>
              </a:rPr>
              <a:t> и </a:t>
            </a:r>
            <a:r>
              <a:rPr lang="ru-RU" sz="2000" u="sng" dirty="0" err="1">
                <a:solidFill>
                  <a:prstClr val="black"/>
                </a:solidFill>
                <a:latin typeface="Arial" charset="0"/>
              </a:rPr>
              <a:t>неодобрени</a:t>
            </a:r>
            <a:r>
              <a:rPr lang="ru-RU" sz="2000" u="sng" dirty="0">
                <a:solidFill>
                  <a:prstClr val="black"/>
                </a:solidFill>
                <a:latin typeface="Arial" charset="0"/>
              </a:rPr>
              <a:t>) се </a:t>
            </a:r>
            <a:r>
              <a:rPr lang="ru-RU" sz="2000" u="sng" dirty="0" err="1">
                <a:solidFill>
                  <a:prstClr val="black"/>
                </a:solidFill>
                <a:latin typeface="Arial" charset="0"/>
              </a:rPr>
              <a:t>въвеждат</a:t>
            </a:r>
            <a:r>
              <a:rPr lang="ru-RU" sz="2000" u="sng" dirty="0">
                <a:solidFill>
                  <a:prstClr val="black"/>
                </a:solidFill>
                <a:latin typeface="Arial" charset="0"/>
              </a:rPr>
              <a:t> в </a:t>
            </a:r>
            <a:r>
              <a:rPr lang="ru-RU" sz="2000" u="sng" dirty="0" err="1">
                <a:solidFill>
                  <a:prstClr val="black"/>
                </a:solidFill>
                <a:latin typeface="Arial" charset="0"/>
              </a:rPr>
              <a:t>web</a:t>
            </a:r>
            <a:r>
              <a:rPr lang="ru-RU" sz="2000" u="sng" dirty="0">
                <a:solidFill>
                  <a:prstClr val="black"/>
                </a:solidFill>
                <a:latin typeface="Arial" charset="0"/>
              </a:rPr>
              <a:t> – </a:t>
            </a:r>
            <a:r>
              <a:rPr lang="ru-RU" sz="2000" u="sng" dirty="0" err="1">
                <a:solidFill>
                  <a:prstClr val="black"/>
                </a:solidFill>
                <a:latin typeface="Arial" charset="0"/>
              </a:rPr>
              <a:t>базирана</a:t>
            </a:r>
            <a:r>
              <a:rPr lang="ru-RU" sz="2000" u="sng" dirty="0">
                <a:solidFill>
                  <a:prstClr val="black"/>
                </a:solidFill>
                <a:latin typeface="Arial" charset="0"/>
              </a:rPr>
              <a:t> </a:t>
            </a:r>
            <a:r>
              <a:rPr lang="ru-RU" sz="2000" u="sng" dirty="0" err="1">
                <a:solidFill>
                  <a:prstClr val="black"/>
                </a:solidFill>
                <a:latin typeface="Arial" charset="0"/>
              </a:rPr>
              <a:t>електронна</a:t>
            </a:r>
            <a:r>
              <a:rPr lang="ru-RU" sz="2000" u="sng" dirty="0">
                <a:solidFill>
                  <a:prstClr val="black"/>
                </a:solidFill>
                <a:latin typeface="Arial" charset="0"/>
              </a:rPr>
              <a:t> платформа, до </a:t>
            </a:r>
            <a:r>
              <a:rPr lang="ru-RU" sz="2000" u="sng" dirty="0" err="1">
                <a:solidFill>
                  <a:prstClr val="black"/>
                </a:solidFill>
                <a:latin typeface="Arial" charset="0"/>
              </a:rPr>
              <a:t>която</a:t>
            </a:r>
            <a:r>
              <a:rPr lang="ru-RU" sz="2000" u="sng" dirty="0">
                <a:solidFill>
                  <a:prstClr val="black"/>
                </a:solidFill>
                <a:latin typeface="Arial" charset="0"/>
              </a:rPr>
              <a:t> </a:t>
            </a:r>
            <a:r>
              <a:rPr lang="ru-RU" sz="2000" u="sng" dirty="0" err="1">
                <a:solidFill>
                  <a:prstClr val="black"/>
                </a:solidFill>
                <a:latin typeface="Arial" charset="0"/>
              </a:rPr>
              <a:t>имат</a:t>
            </a:r>
            <a:r>
              <a:rPr lang="ru-RU" sz="2000" u="sng" dirty="0">
                <a:solidFill>
                  <a:prstClr val="black"/>
                </a:solidFill>
                <a:latin typeface="Arial" charset="0"/>
              </a:rPr>
              <a:t> </a:t>
            </a:r>
            <a:r>
              <a:rPr lang="ru-RU" sz="2000" u="sng" dirty="0" err="1">
                <a:solidFill>
                  <a:prstClr val="black"/>
                </a:solidFill>
                <a:latin typeface="Arial" charset="0"/>
              </a:rPr>
              <a:t>достъп</a:t>
            </a:r>
            <a:r>
              <a:rPr lang="ru-RU" sz="2000" u="sng" dirty="0">
                <a:solidFill>
                  <a:prstClr val="black"/>
                </a:solidFill>
                <a:latin typeface="Arial" charset="0"/>
              </a:rPr>
              <a:t> </a:t>
            </a:r>
            <a:r>
              <a:rPr lang="ru-RU" sz="2000" u="sng" dirty="0" err="1">
                <a:solidFill>
                  <a:prstClr val="black"/>
                </a:solidFill>
                <a:latin typeface="Arial" charset="0"/>
              </a:rPr>
              <a:t>всички</a:t>
            </a:r>
            <a:r>
              <a:rPr lang="ru-RU" sz="2000" u="sng" dirty="0">
                <a:solidFill>
                  <a:prstClr val="black"/>
                </a:solidFill>
                <a:latin typeface="Arial" charset="0"/>
              </a:rPr>
              <a:t> </a:t>
            </a:r>
            <a:r>
              <a:rPr lang="ru-RU" sz="2000" u="sng" dirty="0" smtClean="0">
                <a:solidFill>
                  <a:prstClr val="black"/>
                </a:solidFill>
                <a:latin typeface="Arial" charset="0"/>
              </a:rPr>
              <a:t>УО </a:t>
            </a:r>
            <a:r>
              <a:rPr lang="ru-RU" sz="2000" u="sng" dirty="0">
                <a:solidFill>
                  <a:prstClr val="black"/>
                </a:solidFill>
                <a:latin typeface="Arial" charset="0"/>
              </a:rPr>
              <a:t>на </a:t>
            </a:r>
            <a:r>
              <a:rPr lang="ru-RU" sz="2000" u="sng" dirty="0" err="1">
                <a:solidFill>
                  <a:prstClr val="black"/>
                </a:solidFill>
                <a:latin typeface="Arial" charset="0"/>
              </a:rPr>
              <a:t>програмите</a:t>
            </a:r>
            <a:r>
              <a:rPr lang="ru-RU" sz="2000" u="sng" dirty="0" smtClean="0">
                <a:solidFill>
                  <a:prstClr val="black"/>
                </a:solidFill>
                <a:latin typeface="Arial" charset="0"/>
              </a:rPr>
              <a:t>.</a:t>
            </a:r>
            <a:endParaRPr lang="ru-RU" sz="2000" u="sng" dirty="0">
              <a:solidFill>
                <a:prstClr val="black"/>
              </a:solidFill>
              <a:latin typeface="Arial" charset="0"/>
            </a:endParaRPr>
          </a:p>
        </p:txBody>
      </p:sp>
    </p:spTree>
    <p:extLst>
      <p:ext uri="{BB962C8B-B14F-4D97-AF65-F5344CB8AC3E}">
        <p14:creationId xmlns:p14="http://schemas.microsoft.com/office/powerpoint/2010/main" val="3152086467"/>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9" y="44624"/>
            <a:ext cx="2304255" cy="775843"/>
          </a:xfrm>
          <a:prstGeom prst="rect">
            <a:avLst/>
          </a:prstGeom>
        </p:spPr>
      </p:pic>
      <p:sp>
        <p:nvSpPr>
          <p:cNvPr id="5" name="Slide Number Placeholder 4"/>
          <p:cNvSpPr>
            <a:spLocks noGrp="1"/>
          </p:cNvSpPr>
          <p:nvPr>
            <p:ph type="sldNum" sz="quarter" idx="12"/>
          </p:nvPr>
        </p:nvSpPr>
        <p:spPr/>
        <p:txBody>
          <a:bodyPr/>
          <a:lstStyle/>
          <a:p>
            <a:pPr>
              <a:defRPr/>
            </a:pPr>
            <a:fld id="{5CD1A774-2575-4D98-AA76-1C6D5EAA728E}" type="slidenum">
              <a:rPr lang="bg-BG" smtClean="0">
                <a:solidFill>
                  <a:srgbClr val="000000"/>
                </a:solidFill>
              </a:rPr>
              <a:pPr>
                <a:defRPr/>
              </a:pPr>
              <a:t>24</a:t>
            </a:fld>
            <a:endParaRPr lang="bg-BG">
              <a:solidFill>
                <a:srgbClr val="000000"/>
              </a:solidFill>
            </a:endParaRPr>
          </a:p>
        </p:txBody>
      </p:sp>
      <p:sp>
        <p:nvSpPr>
          <p:cNvPr id="2" name="Title 1"/>
          <p:cNvSpPr>
            <a:spLocks noGrp="1"/>
          </p:cNvSpPr>
          <p:nvPr>
            <p:ph type="title"/>
          </p:nvPr>
        </p:nvSpPr>
        <p:spPr>
          <a:xfrm>
            <a:off x="539552" y="576561"/>
            <a:ext cx="8604448" cy="764207"/>
          </a:xfrm>
        </p:spPr>
        <p:txBody>
          <a:bodyPr>
            <a:normAutofit fontScale="90000"/>
          </a:bodyPr>
          <a:lstStyle/>
          <a:p>
            <a:r>
              <a:rPr lang="bg-BG" sz="3200" dirty="0" smtClean="0">
                <a:latin typeface="Arial" panose="020B0604020202020204" pitchFamily="34" charset="0"/>
                <a:cs typeface="Arial" panose="020B0604020202020204" pitchFamily="34" charset="0"/>
              </a:rPr>
              <a:t/>
            </a:r>
            <a:br>
              <a:rPr lang="bg-BG" sz="3200" dirty="0" smtClean="0">
                <a:latin typeface="Arial" panose="020B0604020202020204" pitchFamily="34" charset="0"/>
                <a:cs typeface="Arial" panose="020B0604020202020204" pitchFamily="34" charset="0"/>
              </a:rPr>
            </a:br>
            <a:r>
              <a:rPr lang="ru-RU" sz="2700" dirty="0" err="1" smtClean="0">
                <a:effectLst/>
                <a:latin typeface="Arial" panose="020B0604020202020204" pitchFamily="34" charset="0"/>
                <a:cs typeface="Arial" panose="020B0604020202020204" pitchFamily="34" charset="0"/>
              </a:rPr>
              <a:t>Интегрирани</a:t>
            </a:r>
            <a:r>
              <a:rPr lang="ru-RU" sz="2700" dirty="0" smtClean="0">
                <a:effectLst/>
                <a:latin typeface="Arial" panose="020B0604020202020204" pitchFamily="34" charset="0"/>
                <a:cs typeface="Arial" panose="020B0604020202020204" pitchFamily="34" charset="0"/>
              </a:rPr>
              <a:t> </a:t>
            </a:r>
            <a:r>
              <a:rPr lang="ru-RU" sz="2700" dirty="0" err="1" smtClean="0">
                <a:effectLst/>
                <a:latin typeface="Arial" panose="020B0604020202020204" pitchFamily="34" charset="0"/>
                <a:cs typeface="Arial" panose="020B0604020202020204" pitchFamily="34" charset="0"/>
              </a:rPr>
              <a:t>проекти</a:t>
            </a:r>
            <a:r>
              <a:rPr lang="ru-RU" sz="2700" dirty="0" smtClean="0">
                <a:effectLst/>
                <a:latin typeface="Arial" panose="020B0604020202020204" pitchFamily="34" charset="0"/>
                <a:cs typeface="Arial" panose="020B0604020202020204" pitchFamily="34" charset="0"/>
              </a:rPr>
              <a:t> в </a:t>
            </a:r>
            <a:r>
              <a:rPr lang="ru-RU" sz="2700" dirty="0" err="1" smtClean="0">
                <a:effectLst/>
                <a:latin typeface="Arial" panose="020B0604020202020204" pitchFamily="34" charset="0"/>
                <a:cs typeface="Arial" panose="020B0604020202020204" pitchFamily="34" charset="0"/>
              </a:rPr>
              <a:t>рамките</a:t>
            </a:r>
            <a:r>
              <a:rPr lang="ru-RU" sz="2700" dirty="0" smtClean="0">
                <a:effectLst/>
                <a:latin typeface="Arial" panose="020B0604020202020204" pitchFamily="34" charset="0"/>
                <a:cs typeface="Arial" panose="020B0604020202020204" pitchFamily="34" charset="0"/>
              </a:rPr>
              <a:t> на СМР</a:t>
            </a:r>
            <a:r>
              <a:rPr lang="bg-BG" sz="3100" dirty="0" smtClean="0">
                <a:latin typeface="Arial" panose="020B0604020202020204" pitchFamily="34" charset="0"/>
                <a:cs typeface="Arial" panose="020B0604020202020204" pitchFamily="34" charset="0"/>
              </a:rPr>
              <a:t/>
            </a:r>
            <a:br>
              <a:rPr lang="bg-BG" sz="3100" dirty="0" smtClean="0">
                <a:latin typeface="Arial" panose="020B0604020202020204" pitchFamily="34" charset="0"/>
                <a:cs typeface="Arial" panose="020B0604020202020204" pitchFamily="34" charset="0"/>
              </a:rPr>
            </a:br>
            <a:endParaRPr lang="en-US" sz="3100" dirty="0">
              <a:latin typeface="Arial" panose="020B0604020202020204" pitchFamily="34" charset="0"/>
              <a:cs typeface="Arial" panose="020B0604020202020204" pitchFamily="34" charset="0"/>
            </a:endParaRPr>
          </a:p>
        </p:txBody>
      </p:sp>
      <p:sp>
        <p:nvSpPr>
          <p:cNvPr id="3" name="TextBox 2"/>
          <p:cNvSpPr txBox="1"/>
          <p:nvPr/>
        </p:nvSpPr>
        <p:spPr>
          <a:xfrm>
            <a:off x="539552" y="1705535"/>
            <a:ext cx="8064896" cy="4606389"/>
          </a:xfrm>
          <a:prstGeom prst="rect">
            <a:avLst/>
          </a:prstGeom>
          <a:noFill/>
        </p:spPr>
        <p:txBody>
          <a:bodyPr wrap="square" rtlCol="0">
            <a:spAutoFit/>
          </a:bodyPr>
          <a:lstStyle/>
          <a:p>
            <a:pPr marL="365760" indent="-256032" algn="just" fontAlgn="base">
              <a:spcBef>
                <a:spcPts val="400"/>
              </a:spcBef>
              <a:spcAft>
                <a:spcPct val="0"/>
              </a:spcAft>
              <a:buClr>
                <a:schemeClr val="accent1"/>
              </a:buClr>
              <a:buSzPct val="68000"/>
              <a:buFont typeface="Wingdings 3"/>
              <a:buChar char=""/>
            </a:pPr>
            <a:r>
              <a:rPr lang="ru-RU" sz="2000" dirty="0" err="1" smtClean="0">
                <a:solidFill>
                  <a:prstClr val="black"/>
                </a:solidFill>
                <a:latin typeface="Arial" charset="0"/>
              </a:rPr>
              <a:t>Интегрирано</a:t>
            </a:r>
            <a:r>
              <a:rPr lang="ru-RU" sz="2000" dirty="0" smtClean="0">
                <a:solidFill>
                  <a:prstClr val="black"/>
                </a:solidFill>
                <a:latin typeface="Arial" charset="0"/>
              </a:rPr>
              <a:t> </a:t>
            </a:r>
            <a:r>
              <a:rPr lang="ru-RU" sz="2000" dirty="0" err="1">
                <a:solidFill>
                  <a:prstClr val="black"/>
                </a:solidFill>
                <a:latin typeface="Arial" charset="0"/>
              </a:rPr>
              <a:t>проектно</a:t>
            </a:r>
            <a:r>
              <a:rPr lang="ru-RU" sz="2000" dirty="0">
                <a:solidFill>
                  <a:prstClr val="black"/>
                </a:solidFill>
                <a:latin typeface="Arial" charset="0"/>
              </a:rPr>
              <a:t> предложение </a:t>
            </a:r>
            <a:r>
              <a:rPr lang="ru-RU" sz="2000" dirty="0" smtClean="0">
                <a:solidFill>
                  <a:prstClr val="black"/>
                </a:solidFill>
                <a:latin typeface="Arial" charset="0"/>
              </a:rPr>
              <a:t>се </a:t>
            </a:r>
            <a:r>
              <a:rPr lang="ru-RU" sz="2000" dirty="0" err="1">
                <a:solidFill>
                  <a:prstClr val="black"/>
                </a:solidFill>
                <a:latin typeface="Arial" charset="0"/>
              </a:rPr>
              <a:t>подава</a:t>
            </a:r>
            <a:r>
              <a:rPr lang="ru-RU" sz="2000" dirty="0">
                <a:solidFill>
                  <a:prstClr val="black"/>
                </a:solidFill>
                <a:latin typeface="Arial" charset="0"/>
              </a:rPr>
              <a:t> пред МИГ по </a:t>
            </a:r>
            <a:r>
              <a:rPr lang="ru-RU" sz="2000" dirty="0" err="1">
                <a:solidFill>
                  <a:prstClr val="black"/>
                </a:solidFill>
                <a:latin typeface="Arial" charset="0"/>
              </a:rPr>
              <a:t>електронен</a:t>
            </a:r>
            <a:r>
              <a:rPr lang="ru-RU" sz="2000" dirty="0">
                <a:solidFill>
                  <a:prstClr val="black"/>
                </a:solidFill>
                <a:latin typeface="Arial" charset="0"/>
              </a:rPr>
              <a:t> </a:t>
            </a:r>
            <a:r>
              <a:rPr lang="ru-RU" sz="2000" dirty="0" err="1">
                <a:solidFill>
                  <a:prstClr val="black"/>
                </a:solidFill>
                <a:latin typeface="Arial" charset="0"/>
              </a:rPr>
              <a:t>път</a:t>
            </a:r>
            <a:r>
              <a:rPr lang="ru-RU" sz="2000" dirty="0">
                <a:solidFill>
                  <a:prstClr val="black"/>
                </a:solidFill>
                <a:latin typeface="Arial" charset="0"/>
              </a:rPr>
              <a:t>, </a:t>
            </a:r>
            <a:r>
              <a:rPr lang="ru-RU" sz="2000" dirty="0" err="1">
                <a:solidFill>
                  <a:prstClr val="black"/>
                </a:solidFill>
                <a:latin typeface="Arial" charset="0"/>
              </a:rPr>
              <a:t>като</a:t>
            </a:r>
            <a:r>
              <a:rPr lang="ru-RU" sz="2000" dirty="0">
                <a:solidFill>
                  <a:prstClr val="black"/>
                </a:solidFill>
                <a:latin typeface="Arial" charset="0"/>
              </a:rPr>
              <a:t> МИГ </a:t>
            </a:r>
            <a:r>
              <a:rPr lang="ru-RU" sz="2000" dirty="0" err="1">
                <a:solidFill>
                  <a:prstClr val="black"/>
                </a:solidFill>
                <a:latin typeface="Arial" charset="0"/>
              </a:rPr>
              <a:t>осигурява</a:t>
            </a:r>
            <a:r>
              <a:rPr lang="ru-RU" sz="2000" dirty="0">
                <a:solidFill>
                  <a:prstClr val="black"/>
                </a:solidFill>
                <a:latin typeface="Arial" charset="0"/>
              </a:rPr>
              <a:t> </a:t>
            </a:r>
            <a:r>
              <a:rPr lang="ru-RU" sz="2000" dirty="0" err="1">
                <a:solidFill>
                  <a:prstClr val="black"/>
                </a:solidFill>
                <a:latin typeface="Arial" charset="0"/>
              </a:rPr>
              <a:t>достъп</a:t>
            </a:r>
            <a:r>
              <a:rPr lang="ru-RU" sz="2000" dirty="0">
                <a:solidFill>
                  <a:prstClr val="black"/>
                </a:solidFill>
                <a:latin typeface="Arial" charset="0"/>
              </a:rPr>
              <a:t> до </a:t>
            </a:r>
            <a:r>
              <a:rPr lang="ru-RU" sz="2000" dirty="0" err="1">
                <a:solidFill>
                  <a:prstClr val="black"/>
                </a:solidFill>
                <a:latin typeface="Arial" charset="0"/>
              </a:rPr>
              <a:t>постъпилите</a:t>
            </a:r>
            <a:r>
              <a:rPr lang="ru-RU" sz="2000" dirty="0">
                <a:solidFill>
                  <a:prstClr val="black"/>
                </a:solidFill>
                <a:latin typeface="Arial" charset="0"/>
              </a:rPr>
              <a:t> </a:t>
            </a:r>
            <a:r>
              <a:rPr lang="ru-RU" sz="2000" dirty="0" err="1">
                <a:solidFill>
                  <a:prstClr val="black"/>
                </a:solidFill>
                <a:latin typeface="Arial" charset="0"/>
              </a:rPr>
              <a:t>проектни</a:t>
            </a:r>
            <a:r>
              <a:rPr lang="ru-RU" sz="2000" dirty="0">
                <a:solidFill>
                  <a:prstClr val="black"/>
                </a:solidFill>
                <a:latin typeface="Arial" charset="0"/>
              </a:rPr>
              <a:t> предложения и на </a:t>
            </a:r>
            <a:r>
              <a:rPr lang="ru-RU" sz="2000" dirty="0" smtClean="0">
                <a:solidFill>
                  <a:prstClr val="black"/>
                </a:solidFill>
                <a:latin typeface="Arial" charset="0"/>
              </a:rPr>
              <a:t>УО </a:t>
            </a:r>
            <a:r>
              <a:rPr lang="ru-RU" sz="2000" dirty="0">
                <a:solidFill>
                  <a:prstClr val="black"/>
                </a:solidFill>
                <a:latin typeface="Arial" charset="0"/>
              </a:rPr>
              <a:t>на </a:t>
            </a:r>
            <a:r>
              <a:rPr lang="ru-RU" sz="2000" dirty="0" err="1">
                <a:solidFill>
                  <a:prstClr val="black"/>
                </a:solidFill>
                <a:latin typeface="Arial" charset="0"/>
              </a:rPr>
              <a:t>програмите</a:t>
            </a:r>
            <a:r>
              <a:rPr lang="ru-RU" sz="2000" dirty="0">
                <a:solidFill>
                  <a:prstClr val="black"/>
                </a:solidFill>
                <a:latin typeface="Arial" charset="0"/>
              </a:rPr>
              <a:t>, по </a:t>
            </a:r>
            <a:r>
              <a:rPr lang="ru-RU" sz="2000" dirty="0" err="1">
                <a:solidFill>
                  <a:prstClr val="black"/>
                </a:solidFill>
                <a:latin typeface="Arial" charset="0"/>
              </a:rPr>
              <a:t>които</a:t>
            </a:r>
            <a:r>
              <a:rPr lang="ru-RU" sz="2000" dirty="0">
                <a:solidFill>
                  <a:prstClr val="black"/>
                </a:solidFill>
                <a:latin typeface="Arial" charset="0"/>
              </a:rPr>
              <a:t> се </a:t>
            </a:r>
            <a:r>
              <a:rPr lang="ru-RU" sz="2000" dirty="0" err="1">
                <a:solidFill>
                  <a:prstClr val="black"/>
                </a:solidFill>
                <a:latin typeface="Arial" charset="0"/>
              </a:rPr>
              <a:t>подава</a:t>
            </a:r>
            <a:r>
              <a:rPr lang="ru-RU" sz="2000" dirty="0">
                <a:solidFill>
                  <a:prstClr val="black"/>
                </a:solidFill>
                <a:latin typeface="Arial" charset="0"/>
              </a:rPr>
              <a:t> </a:t>
            </a:r>
            <a:r>
              <a:rPr lang="ru-RU" sz="2000" dirty="0" err="1">
                <a:solidFill>
                  <a:prstClr val="black"/>
                </a:solidFill>
                <a:latin typeface="Arial" charset="0"/>
              </a:rPr>
              <a:t>проектното</a:t>
            </a:r>
            <a:r>
              <a:rPr lang="ru-RU" sz="2000" dirty="0">
                <a:solidFill>
                  <a:prstClr val="black"/>
                </a:solidFill>
                <a:latin typeface="Arial" charset="0"/>
              </a:rPr>
              <a:t> предложение.</a:t>
            </a:r>
          </a:p>
          <a:p>
            <a:pPr marL="365760" indent="-256032" algn="just" fontAlgn="base">
              <a:spcBef>
                <a:spcPts val="400"/>
              </a:spcBef>
              <a:spcAft>
                <a:spcPct val="0"/>
              </a:spcAft>
              <a:buClr>
                <a:schemeClr val="accent1"/>
              </a:buClr>
              <a:buSzPct val="68000"/>
              <a:buFont typeface="Wingdings 3"/>
              <a:buChar char=""/>
            </a:pPr>
            <a:endParaRPr lang="ru-RU" sz="2000" dirty="0" smtClean="0">
              <a:solidFill>
                <a:prstClr val="black"/>
              </a:solidFill>
              <a:latin typeface="Arial" charset="0"/>
            </a:endParaRPr>
          </a:p>
          <a:p>
            <a:pPr marL="365760" indent="-256032" algn="just" fontAlgn="base">
              <a:spcBef>
                <a:spcPts val="400"/>
              </a:spcBef>
              <a:spcAft>
                <a:spcPct val="0"/>
              </a:spcAft>
              <a:buClr>
                <a:schemeClr val="accent1"/>
              </a:buClr>
              <a:buSzPct val="68000"/>
              <a:buFont typeface="Wingdings 3"/>
              <a:buChar char=""/>
            </a:pPr>
            <a:r>
              <a:rPr lang="ru-RU" sz="2000" dirty="0" smtClean="0">
                <a:solidFill>
                  <a:prstClr val="black"/>
                </a:solidFill>
                <a:latin typeface="Arial" charset="0"/>
              </a:rPr>
              <a:t>МИГ </a:t>
            </a:r>
            <a:r>
              <a:rPr lang="ru-RU" sz="2000" dirty="0" err="1">
                <a:solidFill>
                  <a:prstClr val="black"/>
                </a:solidFill>
                <a:latin typeface="Arial" charset="0"/>
              </a:rPr>
              <a:t>извършва</a:t>
            </a:r>
            <a:r>
              <a:rPr lang="ru-RU" sz="2000" dirty="0">
                <a:solidFill>
                  <a:prstClr val="black"/>
                </a:solidFill>
                <a:latin typeface="Arial" charset="0"/>
              </a:rPr>
              <a:t> </a:t>
            </a:r>
            <a:r>
              <a:rPr lang="ru-RU" sz="2000" dirty="0" err="1">
                <a:solidFill>
                  <a:prstClr val="black"/>
                </a:solidFill>
                <a:latin typeface="Arial" charset="0"/>
              </a:rPr>
              <a:t>предварителната</a:t>
            </a:r>
            <a:r>
              <a:rPr lang="ru-RU" sz="2000" dirty="0">
                <a:solidFill>
                  <a:prstClr val="black"/>
                </a:solidFill>
                <a:latin typeface="Arial" charset="0"/>
              </a:rPr>
              <a:t> оценка на </a:t>
            </a:r>
            <a:r>
              <a:rPr lang="ru-RU" sz="2000" dirty="0" err="1">
                <a:solidFill>
                  <a:prstClr val="black"/>
                </a:solidFill>
                <a:latin typeface="Arial" charset="0"/>
              </a:rPr>
              <a:t>интегрираните</a:t>
            </a:r>
            <a:r>
              <a:rPr lang="ru-RU" sz="2000" dirty="0">
                <a:solidFill>
                  <a:prstClr val="black"/>
                </a:solidFill>
                <a:latin typeface="Arial" charset="0"/>
              </a:rPr>
              <a:t> </a:t>
            </a:r>
            <a:r>
              <a:rPr lang="ru-RU" sz="2000" dirty="0" err="1">
                <a:solidFill>
                  <a:prstClr val="black"/>
                </a:solidFill>
                <a:latin typeface="Arial" charset="0"/>
              </a:rPr>
              <a:t>проектни</a:t>
            </a:r>
            <a:r>
              <a:rPr lang="ru-RU" sz="2000" dirty="0">
                <a:solidFill>
                  <a:prstClr val="black"/>
                </a:solidFill>
                <a:latin typeface="Arial" charset="0"/>
              </a:rPr>
              <a:t> предложения </a:t>
            </a:r>
            <a:r>
              <a:rPr lang="ru-RU" sz="2000" dirty="0" err="1">
                <a:solidFill>
                  <a:prstClr val="black"/>
                </a:solidFill>
                <a:latin typeface="Arial" charset="0"/>
              </a:rPr>
              <a:t>като</a:t>
            </a:r>
            <a:r>
              <a:rPr lang="ru-RU" sz="2000" dirty="0">
                <a:solidFill>
                  <a:prstClr val="black"/>
                </a:solidFill>
                <a:latin typeface="Arial" charset="0"/>
              </a:rPr>
              <a:t> </a:t>
            </a:r>
            <a:r>
              <a:rPr lang="ru-RU" sz="2000" dirty="0" err="1">
                <a:solidFill>
                  <a:prstClr val="black"/>
                </a:solidFill>
                <a:latin typeface="Arial" charset="0"/>
              </a:rPr>
              <a:t>проверява</a:t>
            </a:r>
            <a:r>
              <a:rPr lang="ru-RU" sz="2000" dirty="0">
                <a:solidFill>
                  <a:prstClr val="black"/>
                </a:solidFill>
                <a:latin typeface="Arial" charset="0"/>
              </a:rPr>
              <a:t> </a:t>
            </a:r>
            <a:r>
              <a:rPr lang="ru-RU" sz="2000" dirty="0" err="1">
                <a:solidFill>
                  <a:prstClr val="black"/>
                </a:solidFill>
                <a:latin typeface="Arial" charset="0"/>
              </a:rPr>
              <a:t>съответствието</a:t>
            </a:r>
            <a:r>
              <a:rPr lang="ru-RU" sz="2000" dirty="0">
                <a:solidFill>
                  <a:prstClr val="black"/>
                </a:solidFill>
                <a:latin typeface="Arial" charset="0"/>
              </a:rPr>
              <a:t> на </a:t>
            </a:r>
            <a:r>
              <a:rPr lang="ru-RU" sz="2000" dirty="0" err="1">
                <a:solidFill>
                  <a:prstClr val="black"/>
                </a:solidFill>
                <a:latin typeface="Arial" charset="0"/>
              </a:rPr>
              <a:t>съответното</a:t>
            </a:r>
            <a:r>
              <a:rPr lang="ru-RU" sz="2000" dirty="0">
                <a:solidFill>
                  <a:prstClr val="black"/>
                </a:solidFill>
                <a:latin typeface="Arial" charset="0"/>
              </a:rPr>
              <a:t> </a:t>
            </a:r>
            <a:r>
              <a:rPr lang="ru-RU" sz="2000" dirty="0" err="1">
                <a:solidFill>
                  <a:prstClr val="black"/>
                </a:solidFill>
                <a:latin typeface="Arial" charset="0"/>
              </a:rPr>
              <a:t>интегрирано</a:t>
            </a:r>
            <a:r>
              <a:rPr lang="ru-RU" sz="2000" dirty="0">
                <a:solidFill>
                  <a:prstClr val="black"/>
                </a:solidFill>
                <a:latin typeface="Arial" charset="0"/>
              </a:rPr>
              <a:t> </a:t>
            </a:r>
            <a:r>
              <a:rPr lang="ru-RU" sz="2000" dirty="0" err="1">
                <a:solidFill>
                  <a:prstClr val="black"/>
                </a:solidFill>
                <a:latin typeface="Arial" charset="0"/>
              </a:rPr>
              <a:t>проектно</a:t>
            </a:r>
            <a:r>
              <a:rPr lang="ru-RU" sz="2000" dirty="0">
                <a:solidFill>
                  <a:prstClr val="black"/>
                </a:solidFill>
                <a:latin typeface="Arial" charset="0"/>
              </a:rPr>
              <a:t> предложение </a:t>
            </a:r>
            <a:r>
              <a:rPr lang="ru-RU" sz="2000" dirty="0" err="1">
                <a:solidFill>
                  <a:prstClr val="black"/>
                </a:solidFill>
                <a:latin typeface="Arial" charset="0"/>
              </a:rPr>
              <a:t>със</a:t>
            </a:r>
            <a:r>
              <a:rPr lang="ru-RU" sz="2000" dirty="0">
                <a:solidFill>
                  <a:prstClr val="black"/>
                </a:solidFill>
                <a:latin typeface="Arial" charset="0"/>
              </a:rPr>
              <a:t> </a:t>
            </a:r>
            <a:r>
              <a:rPr lang="ru-RU" sz="2000" dirty="0" err="1">
                <a:solidFill>
                  <a:prstClr val="black"/>
                </a:solidFill>
                <a:latin typeface="Arial" charset="0"/>
              </a:rPr>
              <a:t>специфичните</a:t>
            </a:r>
            <a:r>
              <a:rPr lang="ru-RU" sz="2000" dirty="0">
                <a:solidFill>
                  <a:prstClr val="black"/>
                </a:solidFill>
                <a:latin typeface="Arial" charset="0"/>
              </a:rPr>
              <a:t> цели и </a:t>
            </a:r>
            <a:r>
              <a:rPr lang="ru-RU" sz="2000" dirty="0" err="1">
                <a:solidFill>
                  <a:prstClr val="black"/>
                </a:solidFill>
                <a:latin typeface="Arial" charset="0"/>
              </a:rPr>
              <a:t>правилата</a:t>
            </a:r>
            <a:r>
              <a:rPr lang="ru-RU" sz="2000" dirty="0">
                <a:solidFill>
                  <a:prstClr val="black"/>
                </a:solidFill>
                <a:latin typeface="Arial" charset="0"/>
              </a:rPr>
              <a:t> за </a:t>
            </a:r>
            <a:r>
              <a:rPr lang="ru-RU" sz="2000" dirty="0" err="1">
                <a:solidFill>
                  <a:prstClr val="black"/>
                </a:solidFill>
                <a:latin typeface="Arial" charset="0"/>
              </a:rPr>
              <a:t>допустимост</a:t>
            </a:r>
            <a:r>
              <a:rPr lang="ru-RU" sz="2000" dirty="0">
                <a:solidFill>
                  <a:prstClr val="black"/>
                </a:solidFill>
                <a:latin typeface="Arial" charset="0"/>
              </a:rPr>
              <a:t> по всяка от </a:t>
            </a:r>
            <a:r>
              <a:rPr lang="ru-RU" sz="2000" dirty="0" err="1">
                <a:solidFill>
                  <a:prstClr val="black"/>
                </a:solidFill>
                <a:latin typeface="Arial" charset="0"/>
              </a:rPr>
              <a:t>оперативните</a:t>
            </a:r>
            <a:r>
              <a:rPr lang="ru-RU" sz="2000" dirty="0">
                <a:solidFill>
                  <a:prstClr val="black"/>
                </a:solidFill>
                <a:latin typeface="Arial" charset="0"/>
              </a:rPr>
              <a:t> </a:t>
            </a:r>
            <a:r>
              <a:rPr lang="ru-RU" sz="2000" dirty="0" err="1">
                <a:solidFill>
                  <a:prstClr val="black"/>
                </a:solidFill>
                <a:latin typeface="Arial" charset="0"/>
              </a:rPr>
              <a:t>програми</a:t>
            </a:r>
            <a:r>
              <a:rPr lang="ru-RU" sz="2000" dirty="0">
                <a:solidFill>
                  <a:prstClr val="black"/>
                </a:solidFill>
                <a:latin typeface="Arial" charset="0"/>
              </a:rPr>
              <a:t>, по </a:t>
            </a:r>
            <a:r>
              <a:rPr lang="ru-RU" sz="2000" dirty="0" err="1">
                <a:solidFill>
                  <a:prstClr val="black"/>
                </a:solidFill>
                <a:latin typeface="Arial" charset="0"/>
              </a:rPr>
              <a:t>които</a:t>
            </a:r>
            <a:r>
              <a:rPr lang="ru-RU" sz="2000" dirty="0">
                <a:solidFill>
                  <a:prstClr val="black"/>
                </a:solidFill>
                <a:latin typeface="Arial" charset="0"/>
              </a:rPr>
              <a:t> се отпуска </a:t>
            </a:r>
            <a:r>
              <a:rPr lang="ru-RU" sz="2000" dirty="0" err="1">
                <a:solidFill>
                  <a:prstClr val="black"/>
                </a:solidFill>
                <a:latin typeface="Arial" charset="0"/>
              </a:rPr>
              <a:t>финансирането</a:t>
            </a:r>
            <a:r>
              <a:rPr lang="ru-RU" sz="2000" dirty="0" smtClean="0">
                <a:solidFill>
                  <a:prstClr val="black"/>
                </a:solidFill>
                <a:latin typeface="Arial" charset="0"/>
              </a:rPr>
              <a:t>.</a:t>
            </a:r>
          </a:p>
          <a:p>
            <a:pPr marL="365760" indent="-256032" algn="just" fontAlgn="base">
              <a:spcBef>
                <a:spcPts val="400"/>
              </a:spcBef>
              <a:spcAft>
                <a:spcPct val="0"/>
              </a:spcAft>
              <a:buClr>
                <a:schemeClr val="accent1"/>
              </a:buClr>
              <a:buSzPct val="68000"/>
              <a:buFont typeface="Wingdings 3"/>
              <a:buChar char=""/>
            </a:pPr>
            <a:endParaRPr lang="ru-RU" sz="2000" dirty="0" smtClean="0">
              <a:solidFill>
                <a:prstClr val="black"/>
              </a:solidFill>
              <a:latin typeface="Arial" charset="0"/>
            </a:endParaRPr>
          </a:p>
          <a:p>
            <a:pPr marL="365760" indent="-256032" algn="just" fontAlgn="base">
              <a:spcBef>
                <a:spcPts val="400"/>
              </a:spcBef>
              <a:spcAft>
                <a:spcPct val="0"/>
              </a:spcAft>
              <a:buClr>
                <a:schemeClr val="accent1"/>
              </a:buClr>
              <a:buSzPct val="68000"/>
              <a:buFont typeface="Wingdings 3"/>
              <a:buChar char=""/>
            </a:pPr>
            <a:r>
              <a:rPr lang="ru-RU" sz="2000" dirty="0" smtClean="0">
                <a:solidFill>
                  <a:prstClr val="black"/>
                </a:solidFill>
                <a:latin typeface="Arial" charset="0"/>
              </a:rPr>
              <a:t>Последваща </a:t>
            </a:r>
            <a:r>
              <a:rPr lang="ru-RU" sz="2000" dirty="0">
                <a:solidFill>
                  <a:prstClr val="black"/>
                </a:solidFill>
                <a:latin typeface="Arial" charset="0"/>
              </a:rPr>
              <a:t>оценка на </a:t>
            </a:r>
            <a:r>
              <a:rPr lang="ru-RU" sz="2000" dirty="0" err="1">
                <a:solidFill>
                  <a:prstClr val="black"/>
                </a:solidFill>
                <a:latin typeface="Arial" charset="0"/>
              </a:rPr>
              <a:t>интегрирано</a:t>
            </a:r>
            <a:r>
              <a:rPr lang="ru-RU" sz="2000" dirty="0">
                <a:solidFill>
                  <a:prstClr val="black"/>
                </a:solidFill>
                <a:latin typeface="Arial" charset="0"/>
              </a:rPr>
              <a:t> </a:t>
            </a:r>
            <a:r>
              <a:rPr lang="ru-RU" sz="2000" dirty="0" err="1">
                <a:solidFill>
                  <a:prstClr val="black"/>
                </a:solidFill>
                <a:latin typeface="Arial" charset="0"/>
              </a:rPr>
              <a:t>проектно</a:t>
            </a:r>
            <a:r>
              <a:rPr lang="ru-RU" sz="2000" dirty="0">
                <a:solidFill>
                  <a:prstClr val="black"/>
                </a:solidFill>
                <a:latin typeface="Arial" charset="0"/>
              </a:rPr>
              <a:t> предложение се </a:t>
            </a:r>
            <a:r>
              <a:rPr lang="ru-RU" sz="2000" dirty="0" err="1">
                <a:solidFill>
                  <a:prstClr val="black"/>
                </a:solidFill>
                <a:latin typeface="Arial" charset="0"/>
              </a:rPr>
              <a:t>извършва</a:t>
            </a:r>
            <a:r>
              <a:rPr lang="ru-RU" sz="2000" dirty="0">
                <a:solidFill>
                  <a:prstClr val="black"/>
                </a:solidFill>
                <a:latin typeface="Arial" charset="0"/>
              </a:rPr>
              <a:t> от </a:t>
            </a:r>
            <a:r>
              <a:rPr lang="ru-RU" sz="2000" dirty="0" err="1">
                <a:solidFill>
                  <a:prstClr val="black"/>
                </a:solidFill>
                <a:latin typeface="Arial" charset="0"/>
              </a:rPr>
              <a:t>комисия</a:t>
            </a:r>
            <a:r>
              <a:rPr lang="ru-RU" sz="2000" dirty="0">
                <a:solidFill>
                  <a:prstClr val="black"/>
                </a:solidFill>
                <a:latin typeface="Arial" charset="0"/>
              </a:rPr>
              <a:t>, назначена </a:t>
            </a:r>
            <a:r>
              <a:rPr lang="ru-RU" sz="2000" dirty="0" err="1">
                <a:solidFill>
                  <a:prstClr val="black"/>
                </a:solidFill>
                <a:latin typeface="Arial" charset="0"/>
              </a:rPr>
              <a:t>със</a:t>
            </a:r>
            <a:r>
              <a:rPr lang="ru-RU" sz="2000" dirty="0">
                <a:solidFill>
                  <a:prstClr val="black"/>
                </a:solidFill>
                <a:latin typeface="Arial" charset="0"/>
              </a:rPr>
              <a:t> </a:t>
            </a:r>
            <a:r>
              <a:rPr lang="ru-RU" sz="2000" dirty="0" err="1">
                <a:solidFill>
                  <a:prstClr val="black"/>
                </a:solidFill>
                <a:latin typeface="Arial" charset="0"/>
              </a:rPr>
              <a:t>заповед</a:t>
            </a:r>
            <a:r>
              <a:rPr lang="ru-RU" sz="2000" dirty="0">
                <a:solidFill>
                  <a:prstClr val="black"/>
                </a:solidFill>
                <a:latin typeface="Arial" charset="0"/>
              </a:rPr>
              <a:t> на </a:t>
            </a:r>
            <a:r>
              <a:rPr lang="ru-RU" sz="2000" dirty="0" err="1">
                <a:solidFill>
                  <a:prstClr val="black"/>
                </a:solidFill>
                <a:latin typeface="Arial" charset="0"/>
              </a:rPr>
              <a:t>министъра</a:t>
            </a:r>
            <a:r>
              <a:rPr lang="ru-RU" sz="2000" dirty="0">
                <a:solidFill>
                  <a:prstClr val="black"/>
                </a:solidFill>
                <a:latin typeface="Arial" charset="0"/>
              </a:rPr>
              <a:t> на </a:t>
            </a:r>
            <a:r>
              <a:rPr lang="ru-RU" sz="2000" dirty="0" err="1">
                <a:solidFill>
                  <a:prstClr val="black"/>
                </a:solidFill>
                <a:latin typeface="Arial" charset="0"/>
              </a:rPr>
              <a:t>земеделието</a:t>
            </a:r>
            <a:r>
              <a:rPr lang="ru-RU" sz="2000" dirty="0">
                <a:solidFill>
                  <a:prstClr val="black"/>
                </a:solidFill>
                <a:latin typeface="Arial" charset="0"/>
              </a:rPr>
              <a:t> и храните или </a:t>
            </a:r>
            <a:r>
              <a:rPr lang="ru-RU" sz="2000" dirty="0" err="1">
                <a:solidFill>
                  <a:prstClr val="black"/>
                </a:solidFill>
                <a:latin typeface="Arial" charset="0"/>
              </a:rPr>
              <a:t>упълномощено</a:t>
            </a:r>
            <a:r>
              <a:rPr lang="ru-RU" sz="2000" dirty="0">
                <a:solidFill>
                  <a:prstClr val="black"/>
                </a:solidFill>
                <a:latin typeface="Arial" charset="0"/>
              </a:rPr>
              <a:t> от него лице.</a:t>
            </a:r>
          </a:p>
        </p:txBody>
      </p:sp>
    </p:spTree>
    <p:extLst>
      <p:ext uri="{BB962C8B-B14F-4D97-AF65-F5344CB8AC3E}">
        <p14:creationId xmlns:p14="http://schemas.microsoft.com/office/powerpoint/2010/main" val="543091848"/>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bg-BG" dirty="0" smtClean="0"/>
          </a:p>
          <a:p>
            <a:pPr marL="0" indent="0" algn="ctr">
              <a:buNone/>
            </a:pPr>
            <a:endParaRPr lang="bg-BG" dirty="0"/>
          </a:p>
          <a:p>
            <a:pPr marL="0" indent="0" algn="ctr">
              <a:buNone/>
            </a:pPr>
            <a:r>
              <a:rPr lang="bg-BG" sz="2800" dirty="0" smtClean="0">
                <a:latin typeface="Arial" pitchFamily="34" charset="0"/>
                <a:cs typeface="Arial" pitchFamily="34" charset="0"/>
              </a:rPr>
              <a:t>БЛАГОДАРЯ ЗА ВНИМАНИЕТО!</a:t>
            </a:r>
          </a:p>
          <a:p>
            <a:pPr marL="0" indent="0" algn="ctr">
              <a:buNone/>
            </a:pPr>
            <a:endParaRPr lang="bg-BG" sz="2800" dirty="0" smtClean="0">
              <a:latin typeface="Arial" pitchFamily="34" charset="0"/>
              <a:cs typeface="Arial" pitchFamily="34" charset="0"/>
            </a:endParaRPr>
          </a:p>
          <a:p>
            <a:pPr marL="0" indent="0" algn="ctr">
              <a:buNone/>
            </a:pPr>
            <a:endParaRPr lang="bg-BG" sz="2800" dirty="0">
              <a:latin typeface="Arial" pitchFamily="34" charset="0"/>
              <a:cs typeface="Arial" pitchFamily="34" charset="0"/>
            </a:endParaRPr>
          </a:p>
          <a:p>
            <a:pPr marL="0" indent="0" algn="ctr">
              <a:buNone/>
            </a:pPr>
            <a:r>
              <a:rPr lang="bg-BG" sz="2000" dirty="0" smtClean="0">
                <a:latin typeface="Arial" pitchFamily="34" charset="0"/>
                <a:cs typeface="Arial" pitchFamily="34" charset="0"/>
              </a:rPr>
              <a:t>ДИРЕКЦИЯ</a:t>
            </a:r>
          </a:p>
          <a:p>
            <a:pPr marL="0" indent="0" algn="ctr">
              <a:buNone/>
            </a:pPr>
            <a:r>
              <a:rPr lang="bg-BG" sz="2000" dirty="0" smtClean="0">
                <a:latin typeface="Arial" pitchFamily="34" charset="0"/>
                <a:cs typeface="Arial" pitchFamily="34" charset="0"/>
              </a:rPr>
              <a:t>„РАЗВИТИЕ НА СЕЛСКИТЕ РАЙОНИ“</a:t>
            </a:r>
          </a:p>
          <a:p>
            <a:pPr marL="0" indent="0" algn="ctr">
              <a:buNone/>
            </a:pPr>
            <a:r>
              <a:rPr lang="bg-BG" sz="2000" dirty="0" smtClean="0">
                <a:latin typeface="Arial" pitchFamily="34" charset="0"/>
                <a:cs typeface="Arial" pitchFamily="34" charset="0"/>
              </a:rPr>
              <a:t>Министерство на земеделието и храните</a:t>
            </a:r>
            <a:endParaRPr lang="bg-BG" sz="2000" dirty="0">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pPr>
              <a:defRPr/>
            </a:pPr>
            <a:fld id="{5CD1A774-2575-4D98-AA76-1C6D5EAA728E}" type="slidenum">
              <a:rPr lang="bg-BG" smtClean="0">
                <a:solidFill>
                  <a:srgbClr val="000000"/>
                </a:solidFill>
              </a:rPr>
              <a:pPr>
                <a:defRPr/>
              </a:pPr>
              <a:t>25</a:t>
            </a:fld>
            <a:endParaRPr lang="bg-BG">
              <a:solidFill>
                <a:srgbClr val="00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41" y="57042"/>
            <a:ext cx="3816423" cy="1284991"/>
          </a:xfrm>
          <a:prstGeom prst="rect">
            <a:avLst/>
          </a:prstGeom>
        </p:spPr>
      </p:pic>
    </p:spTree>
    <p:extLst>
      <p:ext uri="{BB962C8B-B14F-4D97-AF65-F5344CB8AC3E}">
        <p14:creationId xmlns:p14="http://schemas.microsoft.com/office/powerpoint/2010/main" val="149059925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bg-BG" sz="2000" dirty="0" smtClean="0">
              <a:latin typeface="Arial" panose="020B0604020202020204" pitchFamily="34" charset="0"/>
              <a:cs typeface="Arial" panose="020B0604020202020204" pitchFamily="34" charset="0"/>
            </a:endParaRPr>
          </a:p>
          <a:p>
            <a:pPr algn="just"/>
            <a:r>
              <a:rPr lang="bg-BG" sz="2000" dirty="0" smtClean="0">
                <a:latin typeface="Arial" panose="020B0604020202020204" pitchFamily="34" charset="0"/>
                <a:cs typeface="Arial" panose="020B0604020202020204" pitchFamily="34" charset="0"/>
              </a:rPr>
              <a:t>Изясняване на </a:t>
            </a:r>
            <a:r>
              <a:rPr lang="bg-BG" sz="2000" b="1" dirty="0" smtClean="0">
                <a:latin typeface="Arial" panose="020B0604020202020204" pitchFamily="34" charset="0"/>
                <a:cs typeface="Arial" panose="020B0604020202020204" pitchFamily="34" charset="0"/>
              </a:rPr>
              <a:t>цели и подход на оперативните програми </a:t>
            </a:r>
            <a:r>
              <a:rPr lang="bg-BG" sz="2000" dirty="0" smtClean="0">
                <a:latin typeface="Arial" panose="020B0604020202020204" pitchFamily="34" charset="0"/>
                <a:cs typeface="Arial" panose="020B0604020202020204" pitchFamily="34" charset="0"/>
              </a:rPr>
              <a:t>по отношение на ВОМР;</a:t>
            </a:r>
          </a:p>
          <a:p>
            <a:pPr algn="just"/>
            <a:endParaRPr lang="bg-BG" sz="2000" dirty="0" smtClean="0">
              <a:latin typeface="Arial" panose="020B0604020202020204" pitchFamily="34" charset="0"/>
              <a:cs typeface="Arial" panose="020B0604020202020204" pitchFamily="34" charset="0"/>
            </a:endParaRPr>
          </a:p>
          <a:p>
            <a:pPr algn="just"/>
            <a:r>
              <a:rPr lang="bg-BG" sz="2000" dirty="0" smtClean="0">
                <a:latin typeface="Arial" panose="020B0604020202020204" pitchFamily="34" charset="0"/>
                <a:cs typeface="Arial" panose="020B0604020202020204" pitchFamily="34" charset="0"/>
              </a:rPr>
              <a:t>Изясняване и изработване на </a:t>
            </a:r>
            <a:r>
              <a:rPr lang="bg-BG" sz="2000" b="1" dirty="0" smtClean="0">
                <a:latin typeface="Arial" panose="020B0604020202020204" pitchFamily="34" charset="0"/>
                <a:cs typeface="Arial" panose="020B0604020202020204" pitchFamily="34" charset="0"/>
              </a:rPr>
              <a:t>обща стратегия за ВОМР </a:t>
            </a:r>
            <a:r>
              <a:rPr lang="bg-BG" sz="2000" dirty="0" smtClean="0">
                <a:latin typeface="Arial" panose="020B0604020202020204" pitchFamily="34" charset="0"/>
                <a:cs typeface="Arial" panose="020B0604020202020204" pitchFamily="34" charset="0"/>
              </a:rPr>
              <a:t>– територии за подпомагане, условия и ред за избор на МИГ и СМР; </a:t>
            </a:r>
            <a:r>
              <a:rPr lang="bg-BG" sz="2000" dirty="0">
                <a:latin typeface="Arial" panose="020B0604020202020204" pitchFamily="34" charset="0"/>
                <a:cs typeface="Arial" panose="020B0604020202020204" pitchFamily="34" charset="0"/>
              </a:rPr>
              <a:t>очаквани </a:t>
            </a:r>
            <a:r>
              <a:rPr lang="bg-BG" sz="2000" dirty="0" smtClean="0">
                <a:latin typeface="Arial" panose="020B0604020202020204" pitchFamily="34" charset="0"/>
                <a:cs typeface="Arial" panose="020B0604020202020204" pitchFamily="34" charset="0"/>
              </a:rPr>
              <a:t>резултати;</a:t>
            </a:r>
          </a:p>
          <a:p>
            <a:pPr algn="just"/>
            <a:endParaRPr lang="bg-BG" sz="2000" dirty="0" smtClean="0">
              <a:latin typeface="Arial" panose="020B0604020202020204" pitchFamily="34" charset="0"/>
              <a:cs typeface="Arial" panose="020B0604020202020204" pitchFamily="34" charset="0"/>
            </a:endParaRPr>
          </a:p>
          <a:p>
            <a:pPr algn="just"/>
            <a:r>
              <a:rPr lang="bg-BG" sz="2000" dirty="0" smtClean="0">
                <a:latin typeface="Arial" panose="020B0604020202020204" pitchFamily="34" charset="0"/>
                <a:cs typeface="Arial" panose="020B0604020202020204" pitchFamily="34" charset="0"/>
              </a:rPr>
              <a:t>Изработване на </a:t>
            </a:r>
            <a:r>
              <a:rPr lang="bg-BG" sz="2000" b="1" dirty="0" smtClean="0">
                <a:latin typeface="Arial" panose="020B0604020202020204" pitchFamily="34" charset="0"/>
                <a:cs typeface="Arial" panose="020B0604020202020204" pitchFamily="34" charset="0"/>
              </a:rPr>
              <a:t>модел за координация </a:t>
            </a:r>
            <a:r>
              <a:rPr lang="bg-BG" sz="2000" dirty="0" smtClean="0">
                <a:latin typeface="Arial" panose="020B0604020202020204" pitchFamily="34" charset="0"/>
                <a:cs typeface="Arial" panose="020B0604020202020204" pitchFamily="34" charset="0"/>
              </a:rPr>
              <a:t>на национално ниво;</a:t>
            </a:r>
          </a:p>
          <a:p>
            <a:pPr marL="109728" indent="0" algn="just">
              <a:buNone/>
            </a:pPr>
            <a:endParaRPr lang="bg-BG" sz="2000" dirty="0" smtClean="0">
              <a:latin typeface="Arial" panose="020B0604020202020204" pitchFamily="34" charset="0"/>
              <a:cs typeface="Arial" panose="020B0604020202020204" pitchFamily="34" charset="0"/>
            </a:endParaRPr>
          </a:p>
          <a:p>
            <a:pPr algn="just"/>
            <a:r>
              <a:rPr lang="bg-BG" sz="2000" dirty="0" smtClean="0">
                <a:latin typeface="Arial" panose="020B0604020202020204" pitchFamily="34" charset="0"/>
                <a:cs typeface="Arial" panose="020B0604020202020204" pitchFamily="34" charset="0"/>
              </a:rPr>
              <a:t>Разработване на предложение за </a:t>
            </a:r>
            <a:r>
              <a:rPr lang="bg-BG" sz="2000" b="1" dirty="0" smtClean="0">
                <a:latin typeface="Arial" panose="020B0604020202020204" pitchFamily="34" charset="0"/>
                <a:cs typeface="Arial" panose="020B0604020202020204" pitchFamily="34" charset="0"/>
              </a:rPr>
              <a:t>нормативен акт </a:t>
            </a:r>
            <a:r>
              <a:rPr lang="bg-BG" sz="2000" dirty="0" smtClean="0">
                <a:latin typeface="Arial" panose="020B0604020202020204" pitchFamily="34" charset="0"/>
                <a:cs typeface="Arial" panose="020B0604020202020204" pitchFamily="34" charset="0"/>
              </a:rPr>
              <a:t>на национално ниво.</a:t>
            </a:r>
            <a:endParaRPr lang="en-US" sz="2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5CD1A774-2575-4D98-AA76-1C6D5EAA728E}" type="slidenum">
              <a:rPr lang="bg-BG" smtClean="0">
                <a:solidFill>
                  <a:srgbClr val="000000"/>
                </a:solidFill>
              </a:rPr>
              <a:pPr>
                <a:defRPr/>
              </a:pPr>
              <a:t>3</a:t>
            </a:fld>
            <a:endParaRPr lang="bg-BG">
              <a:solidFill>
                <a:srgbClr val="000000"/>
              </a:solidFill>
            </a:endParaRPr>
          </a:p>
        </p:txBody>
      </p:sp>
      <p:sp>
        <p:nvSpPr>
          <p:cNvPr id="2" name="Title 1"/>
          <p:cNvSpPr>
            <a:spLocks noGrp="1"/>
          </p:cNvSpPr>
          <p:nvPr>
            <p:ph type="title"/>
          </p:nvPr>
        </p:nvSpPr>
        <p:spPr>
          <a:xfrm>
            <a:off x="467544" y="485800"/>
            <a:ext cx="8229600" cy="1143000"/>
          </a:xfrm>
        </p:spPr>
        <p:txBody>
          <a:bodyPr>
            <a:normAutofit/>
          </a:bodyPr>
          <a:lstStyle/>
          <a:p>
            <a:r>
              <a:rPr lang="bg-BG" sz="2900" dirty="0" smtClean="0">
                <a:latin typeface="Arial" panose="020B0604020202020204" pitchFamily="34" charset="0"/>
                <a:cs typeface="Arial" panose="020B0604020202020204" pitchFamily="34" charset="0"/>
              </a:rPr>
              <a:t> </a:t>
            </a:r>
            <a:r>
              <a:rPr lang="bg-BG" sz="2400" u="sng" dirty="0" smtClean="0">
                <a:effectLst/>
                <a:latin typeface="Arial" panose="020B0604020202020204" pitchFamily="34" charset="0"/>
                <a:cs typeface="Arial" panose="020B0604020202020204" pitchFamily="34" charset="0"/>
              </a:rPr>
              <a:t>Работна </a:t>
            </a:r>
            <a:r>
              <a:rPr lang="bg-BG" sz="2400" u="sng" dirty="0">
                <a:effectLst/>
                <a:latin typeface="Arial" panose="020B0604020202020204" pitchFamily="34" charset="0"/>
                <a:cs typeface="Arial" panose="020B0604020202020204" pitchFamily="34" charset="0"/>
              </a:rPr>
              <a:t>група </a:t>
            </a:r>
            <a:r>
              <a:rPr lang="bg-BG" sz="2400" u="sng" dirty="0" smtClean="0">
                <a:effectLst/>
                <a:latin typeface="Arial" panose="020B0604020202020204" pitchFamily="34" charset="0"/>
                <a:cs typeface="Arial" panose="020B0604020202020204" pitchFamily="34" charset="0"/>
              </a:rPr>
              <a:t>по ВОМР - </a:t>
            </a:r>
            <a:r>
              <a:rPr lang="bg-BG" sz="2400" u="sng" dirty="0">
                <a:effectLst/>
                <a:latin typeface="Arial" panose="020B0604020202020204" pitchFamily="34" charset="0"/>
                <a:cs typeface="Arial" panose="020B0604020202020204" pitchFamily="34" charset="0"/>
              </a:rPr>
              <a:t>задачи</a:t>
            </a:r>
            <a:endParaRPr lang="en-US" sz="2400" u="sng" dirty="0">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7" y="60869"/>
            <a:ext cx="2304255" cy="775843"/>
          </a:xfrm>
          <a:prstGeom prst="rect">
            <a:avLst/>
          </a:prstGeom>
        </p:spPr>
      </p:pic>
    </p:spTree>
    <p:extLst>
      <p:ext uri="{BB962C8B-B14F-4D97-AF65-F5344CB8AC3E}">
        <p14:creationId xmlns:p14="http://schemas.microsoft.com/office/powerpoint/2010/main" val="16536259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5CD1A774-2575-4D98-AA76-1C6D5EAA728E}" type="slidenum">
              <a:rPr lang="bg-BG" smtClean="0">
                <a:solidFill>
                  <a:srgbClr val="000000"/>
                </a:solidFill>
              </a:rPr>
              <a:pPr>
                <a:defRPr/>
              </a:pPr>
              <a:t>4</a:t>
            </a:fld>
            <a:endParaRPr lang="bg-BG">
              <a:solidFill>
                <a:srgbClr val="000000"/>
              </a:solidFill>
            </a:endParaRPr>
          </a:p>
        </p:txBody>
      </p:sp>
      <p:sp>
        <p:nvSpPr>
          <p:cNvPr id="2" name="Title 1"/>
          <p:cNvSpPr>
            <a:spLocks noGrp="1"/>
          </p:cNvSpPr>
          <p:nvPr>
            <p:ph type="title"/>
          </p:nvPr>
        </p:nvSpPr>
        <p:spPr/>
        <p:txBody>
          <a:bodyPr>
            <a:normAutofit fontScale="90000"/>
          </a:bodyPr>
          <a:lstStyle/>
          <a:p>
            <a:r>
              <a:rPr lang="bg-BG" sz="2800" dirty="0" smtClean="0">
                <a:latin typeface="Arial" panose="020B0604020202020204" pitchFamily="34" charset="0"/>
                <a:cs typeface="Arial" panose="020B0604020202020204" pitchFamily="34" charset="0"/>
              </a:rPr>
              <a:t/>
            </a:r>
            <a:br>
              <a:rPr lang="bg-BG" sz="2800" dirty="0" smtClean="0">
                <a:latin typeface="Arial" panose="020B0604020202020204" pitchFamily="34" charset="0"/>
                <a:cs typeface="Arial" panose="020B0604020202020204" pitchFamily="34" charset="0"/>
              </a:rPr>
            </a:br>
            <a:r>
              <a:rPr lang="bg-BG" sz="2700" dirty="0" smtClean="0">
                <a:effectLst/>
                <a:latin typeface="Arial" panose="020B0604020202020204" pitchFamily="34" charset="0"/>
                <a:cs typeface="Arial" panose="020B0604020202020204" pitchFamily="34" charset="0"/>
              </a:rPr>
              <a:t>Работен график на заседания и основни решения</a:t>
            </a:r>
            <a:endParaRPr lang="en-US" sz="2700" dirty="0">
              <a:effectLst/>
              <a:latin typeface="Arial" panose="020B0604020202020204" pitchFamily="34" charset="0"/>
              <a:cs typeface="Arial" panose="020B0604020202020204" pitchFamily="34" charset="0"/>
            </a:endParaRPr>
          </a:p>
        </p:txBody>
      </p:sp>
      <p:graphicFrame>
        <p:nvGraphicFramePr>
          <p:cNvPr id="4" name="Diagram 3"/>
          <p:cNvGraphicFramePr/>
          <p:nvPr>
            <p:extLst>
              <p:ext uri="{D42A27DB-BD31-4B8C-83A1-F6EECF244321}">
                <p14:modId xmlns:p14="http://schemas.microsoft.com/office/powerpoint/2010/main" val="3391074807"/>
              </p:ext>
            </p:extLst>
          </p:nvPr>
        </p:nvGraphicFramePr>
        <p:xfrm>
          <a:off x="755576" y="1340768"/>
          <a:ext cx="7272808"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7544" y="0"/>
            <a:ext cx="1944216" cy="620688"/>
          </a:xfrm>
          <a:prstGeom prst="rect">
            <a:avLst/>
          </a:prstGeom>
        </p:spPr>
      </p:pic>
    </p:spTree>
    <p:extLst>
      <p:ext uri="{BB962C8B-B14F-4D97-AF65-F5344CB8AC3E}">
        <p14:creationId xmlns:p14="http://schemas.microsoft.com/office/powerpoint/2010/main" val="830685243"/>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5CD1A774-2575-4D98-AA76-1C6D5EAA728E}" type="slidenum">
              <a:rPr lang="bg-BG" smtClean="0">
                <a:solidFill>
                  <a:srgbClr val="000000"/>
                </a:solidFill>
              </a:rPr>
              <a:pPr>
                <a:defRPr/>
              </a:pPr>
              <a:t>5</a:t>
            </a:fld>
            <a:endParaRPr lang="bg-BG">
              <a:solidFill>
                <a:srgbClr val="000000"/>
              </a:solidFill>
            </a:endParaRPr>
          </a:p>
        </p:txBody>
      </p:sp>
      <p:sp>
        <p:nvSpPr>
          <p:cNvPr id="2" name="Title 1"/>
          <p:cNvSpPr>
            <a:spLocks noGrp="1"/>
          </p:cNvSpPr>
          <p:nvPr>
            <p:ph type="title"/>
          </p:nvPr>
        </p:nvSpPr>
        <p:spPr/>
        <p:txBody>
          <a:bodyPr>
            <a:normAutofit/>
          </a:bodyPr>
          <a:lstStyle/>
          <a:p>
            <a:r>
              <a:rPr lang="bg-BG" sz="2800" dirty="0" smtClean="0">
                <a:latin typeface="Arial" panose="020B0604020202020204" pitchFamily="34" charset="0"/>
                <a:cs typeface="Arial" panose="020B0604020202020204" pitchFamily="34" charset="0"/>
              </a:rPr>
              <a:t>Работен график на заседания</a:t>
            </a:r>
            <a:endParaRPr lang="en-US" sz="2800" dirty="0">
              <a:latin typeface="Arial" panose="020B0604020202020204" pitchFamily="34" charset="0"/>
              <a:cs typeface="Arial" panose="020B0604020202020204" pitchFamily="34" charset="0"/>
            </a:endParaRPr>
          </a:p>
        </p:txBody>
      </p:sp>
      <p:graphicFrame>
        <p:nvGraphicFramePr>
          <p:cNvPr id="4" name="Diagram 3"/>
          <p:cNvGraphicFramePr/>
          <p:nvPr>
            <p:extLst>
              <p:ext uri="{D42A27DB-BD31-4B8C-83A1-F6EECF244321}">
                <p14:modId xmlns:p14="http://schemas.microsoft.com/office/powerpoint/2010/main" val="3487181220"/>
              </p:ext>
            </p:extLst>
          </p:nvPr>
        </p:nvGraphicFramePr>
        <p:xfrm>
          <a:off x="755576" y="1340768"/>
          <a:ext cx="7272808"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7544" y="0"/>
            <a:ext cx="1944216" cy="620688"/>
          </a:xfrm>
          <a:prstGeom prst="rect">
            <a:avLst/>
          </a:prstGeom>
        </p:spPr>
      </p:pic>
    </p:spTree>
    <p:extLst>
      <p:ext uri="{BB962C8B-B14F-4D97-AF65-F5344CB8AC3E}">
        <p14:creationId xmlns:p14="http://schemas.microsoft.com/office/powerpoint/2010/main" val="403890564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fontAlgn="base">
              <a:spcAft>
                <a:spcPct val="0"/>
              </a:spcAft>
              <a:buNone/>
            </a:pPr>
            <a:endParaRPr lang="bg-BG" dirty="0" smtClean="0"/>
          </a:p>
          <a:p>
            <a:pPr marL="0" lvl="0" indent="0" fontAlgn="base">
              <a:spcAft>
                <a:spcPct val="0"/>
              </a:spcAft>
              <a:buNone/>
            </a:pPr>
            <a:endParaRPr lang="bg-BG" dirty="0"/>
          </a:p>
        </p:txBody>
      </p:sp>
      <p:sp>
        <p:nvSpPr>
          <p:cNvPr id="6" name="Slide Number Placeholder 5"/>
          <p:cNvSpPr>
            <a:spLocks noGrp="1"/>
          </p:cNvSpPr>
          <p:nvPr>
            <p:ph type="sldNum" sz="quarter" idx="12"/>
          </p:nvPr>
        </p:nvSpPr>
        <p:spPr/>
        <p:txBody>
          <a:bodyPr/>
          <a:lstStyle/>
          <a:p>
            <a:pPr>
              <a:defRPr/>
            </a:pPr>
            <a:fld id="{5CD1A774-2575-4D98-AA76-1C6D5EAA728E}" type="slidenum">
              <a:rPr lang="bg-BG" smtClean="0">
                <a:solidFill>
                  <a:srgbClr val="000000"/>
                </a:solidFill>
              </a:rPr>
              <a:pPr>
                <a:defRPr/>
              </a:pPr>
              <a:t>6</a:t>
            </a:fld>
            <a:endParaRPr lang="bg-BG">
              <a:solidFill>
                <a:srgbClr val="000000"/>
              </a:solidFill>
            </a:endParaRPr>
          </a:p>
        </p:txBody>
      </p:sp>
      <p:sp>
        <p:nvSpPr>
          <p:cNvPr id="2" name="Title 1"/>
          <p:cNvSpPr>
            <a:spLocks noGrp="1"/>
          </p:cNvSpPr>
          <p:nvPr>
            <p:ph type="title"/>
          </p:nvPr>
        </p:nvSpPr>
        <p:spPr>
          <a:xfrm>
            <a:off x="611560" y="392983"/>
            <a:ext cx="8229600" cy="1143000"/>
          </a:xfrm>
        </p:spPr>
        <p:txBody>
          <a:bodyPr>
            <a:normAutofit fontScale="90000"/>
          </a:bodyPr>
          <a:lstStyle/>
          <a:p>
            <a:r>
              <a:rPr lang="bg-BG" sz="4000" dirty="0" smtClean="0">
                <a:latin typeface="Arial" panose="020B0604020202020204" pitchFamily="34" charset="0"/>
                <a:cs typeface="Arial" panose="020B0604020202020204" pitchFamily="34" charset="0"/>
              </a:rPr>
              <a:t/>
            </a:r>
            <a:br>
              <a:rPr lang="bg-BG" sz="4000" dirty="0" smtClean="0">
                <a:latin typeface="Arial" panose="020B0604020202020204" pitchFamily="34" charset="0"/>
                <a:cs typeface="Arial" panose="020B0604020202020204" pitchFamily="34" charset="0"/>
              </a:rPr>
            </a:br>
            <a:r>
              <a:rPr lang="bg-BG" sz="2700" dirty="0" smtClean="0">
                <a:effectLst/>
                <a:latin typeface="Arial" panose="020B0604020202020204" pitchFamily="34" charset="0"/>
                <a:cs typeface="Arial" panose="020B0604020202020204" pitchFamily="34" charset="0"/>
              </a:rPr>
              <a:t>Териториален обхват</a:t>
            </a:r>
            <a:r>
              <a:rPr lang="bg-BG" sz="3100" dirty="0" smtClean="0">
                <a:latin typeface="Arial" panose="020B0604020202020204" pitchFamily="34" charset="0"/>
                <a:cs typeface="Arial" panose="020B0604020202020204" pitchFamily="34" charset="0"/>
              </a:rPr>
              <a:t/>
            </a:r>
            <a:br>
              <a:rPr lang="bg-BG" sz="3100" dirty="0" smtClean="0">
                <a:latin typeface="Arial" panose="020B0604020202020204" pitchFamily="34" charset="0"/>
                <a:cs typeface="Arial" panose="020B0604020202020204" pitchFamily="34" charset="0"/>
              </a:rPr>
            </a:br>
            <a:endParaRPr lang="en-US" sz="31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44624"/>
            <a:ext cx="2304255" cy="775843"/>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3" y="2132856"/>
            <a:ext cx="5746750" cy="421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3567" y="1209526"/>
            <a:ext cx="7200799" cy="923330"/>
          </a:xfrm>
          <a:prstGeom prst="rect">
            <a:avLst/>
          </a:prstGeom>
          <a:noFill/>
        </p:spPr>
        <p:txBody>
          <a:bodyPr wrap="square" rtlCol="0">
            <a:spAutoFit/>
          </a:bodyPr>
          <a:lstStyle/>
          <a:p>
            <a:pPr algn="just"/>
            <a:r>
              <a:rPr lang="bg-BG" dirty="0" smtClean="0">
                <a:latin typeface="Arial" panose="020B0604020202020204" pitchFamily="34" charset="0"/>
                <a:cs typeface="Arial" panose="020B0604020202020204" pitchFamily="34" charset="0"/>
              </a:rPr>
              <a:t>Съгласно Споразумението за партньорство подходът ВОМР</a:t>
            </a:r>
            <a:r>
              <a:rPr lang="ru-RU" dirty="0" smtClean="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няма</a:t>
            </a:r>
            <a:r>
              <a:rPr lang="ru-RU" dirty="0">
                <a:latin typeface="Arial" panose="020B0604020202020204" pitchFamily="34" charset="0"/>
                <a:cs typeface="Arial" panose="020B0604020202020204" pitchFamily="34" charset="0"/>
              </a:rPr>
              <a:t> да се </a:t>
            </a:r>
            <a:r>
              <a:rPr lang="ru-RU" dirty="0" err="1">
                <a:latin typeface="Arial" panose="020B0604020202020204" pitchFamily="34" charset="0"/>
                <a:cs typeface="Arial" panose="020B0604020202020204" pitchFamily="34" charset="0"/>
              </a:rPr>
              <a:t>прилага</a:t>
            </a:r>
            <a:r>
              <a:rPr lang="ru-RU" dirty="0">
                <a:latin typeface="Arial" panose="020B0604020202020204" pitchFamily="34" charset="0"/>
                <a:cs typeface="Arial" panose="020B0604020202020204" pitchFamily="34" charset="0"/>
              </a:rPr>
              <a:t> в </a:t>
            </a:r>
            <a:r>
              <a:rPr lang="ru-RU" dirty="0" err="1">
                <a:latin typeface="Arial" panose="020B0604020202020204" pitchFamily="34" charset="0"/>
                <a:cs typeface="Arial" panose="020B0604020202020204" pitchFamily="34" charset="0"/>
              </a:rPr>
              <a:t>рамките</a:t>
            </a:r>
            <a:r>
              <a:rPr lang="ru-RU" dirty="0">
                <a:latin typeface="Arial" panose="020B0604020202020204" pitchFamily="34" charset="0"/>
                <a:cs typeface="Arial" panose="020B0604020202020204" pitchFamily="34" charset="0"/>
              </a:rPr>
              <a:t> на </a:t>
            </a:r>
            <a:r>
              <a:rPr lang="ru-RU" dirty="0" err="1">
                <a:latin typeface="Arial" panose="020B0604020202020204" pitchFamily="34" charset="0"/>
                <a:cs typeface="Arial" panose="020B0604020202020204" pitchFamily="34" charset="0"/>
              </a:rPr>
              <a:t>градовете</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подпомагани</a:t>
            </a:r>
            <a:r>
              <a:rPr lang="ru-RU" dirty="0">
                <a:latin typeface="Arial" panose="020B0604020202020204" pitchFamily="34" charset="0"/>
                <a:cs typeface="Arial" panose="020B0604020202020204" pitchFamily="34" charset="0"/>
              </a:rPr>
              <a:t> от ОПРР по линия на </a:t>
            </a:r>
            <a:r>
              <a:rPr lang="ru-RU" dirty="0" err="1">
                <a:latin typeface="Arial" panose="020B0604020202020204" pitchFamily="34" charset="0"/>
                <a:cs typeface="Arial" panose="020B0604020202020204" pitchFamily="34" charset="0"/>
              </a:rPr>
              <a:t>устойчивото</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градско</a:t>
            </a:r>
            <a:r>
              <a:rPr lang="ru-RU" dirty="0">
                <a:latin typeface="Arial" panose="020B0604020202020204" pitchFamily="34" charset="0"/>
                <a:cs typeface="Arial" panose="020B0604020202020204" pitchFamily="34" charset="0"/>
              </a:rPr>
              <a:t> </a:t>
            </a:r>
            <a:r>
              <a:rPr lang="ru-RU" dirty="0" smtClean="0">
                <a:latin typeface="Arial" panose="020B0604020202020204" pitchFamily="34" charset="0"/>
                <a:cs typeface="Arial" panose="020B0604020202020204" pitchFamily="34" charset="0"/>
              </a:rPr>
              <a:t>развитие</a:t>
            </a:r>
            <a:endParaRPr lang="bg-B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9185315"/>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481328"/>
            <a:ext cx="7704856" cy="4525963"/>
          </a:xfrm>
        </p:spPr>
        <p:txBody>
          <a:bodyPr>
            <a:normAutofit/>
          </a:bodyPr>
          <a:lstStyle/>
          <a:p>
            <a:pPr marL="0" lvl="0" indent="0">
              <a:buNone/>
            </a:pPr>
            <a:r>
              <a:rPr lang="bg-BG" sz="1800" b="1" dirty="0" smtClean="0">
                <a:latin typeface="Arial" panose="020B0604020202020204" pitchFamily="34" charset="0"/>
                <a:cs typeface="Arial" panose="020B0604020202020204" pitchFamily="34" charset="0"/>
              </a:rPr>
              <a:t>Крайбрежни </a:t>
            </a:r>
            <a:r>
              <a:rPr lang="bg-BG" sz="1800" b="1" dirty="0">
                <a:latin typeface="Arial" panose="020B0604020202020204" pitchFamily="34" charset="0"/>
                <a:cs typeface="Arial" panose="020B0604020202020204" pitchFamily="34" charset="0"/>
              </a:rPr>
              <a:t>територии (</a:t>
            </a:r>
            <a:r>
              <a:rPr lang="bg-BG" sz="1800" b="1" dirty="0" smtClean="0">
                <a:latin typeface="Arial" panose="020B0604020202020204" pitchFamily="34" charset="0"/>
                <a:cs typeface="Arial" panose="020B0604020202020204" pitchFamily="34" charset="0"/>
              </a:rPr>
              <a:t>Черноморски) - </a:t>
            </a:r>
            <a:r>
              <a:rPr lang="bg-BG" sz="1800" dirty="0" smtClean="0">
                <a:latin typeface="Arial" panose="020B0604020202020204" pitchFamily="34" charset="0"/>
                <a:cs typeface="Arial" panose="020B0604020202020204" pitchFamily="34" charset="0"/>
              </a:rPr>
              <a:t>периферните </a:t>
            </a:r>
            <a:r>
              <a:rPr lang="bg-BG" sz="1800" dirty="0">
                <a:latin typeface="Arial" panose="020B0604020202020204" pitchFamily="34" charset="0"/>
                <a:cs typeface="Arial" panose="020B0604020202020204" pitchFamily="34" charset="0"/>
              </a:rPr>
              <a:t>крайбрежни общини по Черноморието </a:t>
            </a:r>
          </a:p>
        </p:txBody>
      </p:sp>
      <p:sp>
        <p:nvSpPr>
          <p:cNvPr id="5" name="Slide Number Placeholder 4"/>
          <p:cNvSpPr>
            <a:spLocks noGrp="1"/>
          </p:cNvSpPr>
          <p:nvPr>
            <p:ph type="sldNum" sz="quarter" idx="12"/>
          </p:nvPr>
        </p:nvSpPr>
        <p:spPr/>
        <p:txBody>
          <a:bodyPr/>
          <a:lstStyle/>
          <a:p>
            <a:pPr>
              <a:defRPr/>
            </a:pPr>
            <a:fld id="{5CD1A774-2575-4D98-AA76-1C6D5EAA728E}" type="slidenum">
              <a:rPr lang="bg-BG" smtClean="0">
                <a:solidFill>
                  <a:srgbClr val="000000"/>
                </a:solidFill>
              </a:rPr>
              <a:pPr>
                <a:defRPr/>
              </a:pPr>
              <a:t>7</a:t>
            </a:fld>
            <a:endParaRPr lang="bg-BG">
              <a:solidFill>
                <a:srgbClr val="000000"/>
              </a:solidFill>
            </a:endParaRPr>
          </a:p>
        </p:txBody>
      </p:sp>
      <p:sp>
        <p:nvSpPr>
          <p:cNvPr id="2" name="Title 1"/>
          <p:cNvSpPr>
            <a:spLocks noGrp="1"/>
          </p:cNvSpPr>
          <p:nvPr>
            <p:ph type="title"/>
          </p:nvPr>
        </p:nvSpPr>
        <p:spPr>
          <a:xfrm>
            <a:off x="611560" y="392983"/>
            <a:ext cx="8229600" cy="1143000"/>
          </a:xfrm>
        </p:spPr>
        <p:txBody>
          <a:bodyPr>
            <a:normAutofit/>
          </a:bodyPr>
          <a:lstStyle/>
          <a:p>
            <a:r>
              <a:rPr lang="bg-BG" sz="2400" dirty="0" smtClean="0">
                <a:effectLst/>
                <a:latin typeface="Arial" panose="020B0604020202020204" pitchFamily="34" charset="0"/>
                <a:cs typeface="Arial" panose="020B0604020202020204" pitchFamily="34" charset="0"/>
              </a:rPr>
              <a:t>Териториален обхват</a:t>
            </a:r>
            <a:endParaRPr lang="en-US" sz="2400" dirty="0">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7" y="44624"/>
            <a:ext cx="2304255" cy="775843"/>
          </a:xfrm>
          <a:prstGeom prst="rect">
            <a:avLst/>
          </a:prstGeom>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2132856"/>
            <a:ext cx="5746750" cy="423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424363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1412776"/>
            <a:ext cx="7632848" cy="4525963"/>
          </a:xfrm>
        </p:spPr>
        <p:txBody>
          <a:bodyPr>
            <a:normAutofit/>
          </a:bodyPr>
          <a:lstStyle/>
          <a:p>
            <a:pPr marL="0" lvl="0" indent="0">
              <a:buNone/>
            </a:pPr>
            <a:r>
              <a:rPr lang="bg-BG" sz="1800" b="1" dirty="0" smtClean="0">
                <a:latin typeface="Arial" panose="020B0604020202020204" pitchFamily="34" charset="0"/>
                <a:cs typeface="Arial" panose="020B0604020202020204" pitchFamily="34" charset="0"/>
              </a:rPr>
              <a:t>Крайбрежни </a:t>
            </a:r>
            <a:r>
              <a:rPr lang="bg-BG" sz="1800" b="1" dirty="0">
                <a:latin typeface="Arial" panose="020B0604020202020204" pitchFamily="34" charset="0"/>
                <a:cs typeface="Arial" panose="020B0604020202020204" pitchFamily="34" charset="0"/>
              </a:rPr>
              <a:t>територии </a:t>
            </a:r>
            <a:r>
              <a:rPr lang="bg-BG" sz="1800" b="1" dirty="0" smtClean="0">
                <a:latin typeface="Arial" panose="020B0604020202020204" pitchFamily="34" charset="0"/>
                <a:cs typeface="Arial" panose="020B0604020202020204" pitchFamily="34" charset="0"/>
              </a:rPr>
              <a:t>(Дунавски) - </a:t>
            </a:r>
            <a:r>
              <a:rPr lang="bg-BG" sz="1800" dirty="0" smtClean="0">
                <a:latin typeface="Arial" panose="020B0604020202020204" pitchFamily="34" charset="0"/>
                <a:cs typeface="Arial" panose="020B0604020202020204" pitchFamily="34" charset="0"/>
              </a:rPr>
              <a:t>периферните </a:t>
            </a:r>
            <a:r>
              <a:rPr lang="bg-BG" sz="1800" dirty="0">
                <a:latin typeface="Arial" panose="020B0604020202020204" pitchFamily="34" charset="0"/>
                <a:cs typeface="Arial" panose="020B0604020202020204" pitchFamily="34" charset="0"/>
              </a:rPr>
              <a:t>крайбрежни общини по </a:t>
            </a:r>
            <a:r>
              <a:rPr lang="bg-BG" sz="1800" dirty="0" smtClean="0">
                <a:latin typeface="Arial" panose="020B0604020202020204" pitchFamily="34" charset="0"/>
                <a:cs typeface="Arial" panose="020B0604020202020204" pitchFamily="34" charset="0"/>
              </a:rPr>
              <a:t>река Дунав</a:t>
            </a:r>
            <a:endParaRPr lang="bg-BG" sz="1800" dirty="0">
              <a:latin typeface="Arial" panose="020B0604020202020204" pitchFamily="34" charset="0"/>
              <a:cs typeface="Arial" panose="020B0604020202020204" pitchFamily="34" charset="0"/>
            </a:endParaRPr>
          </a:p>
          <a:p>
            <a:pPr marL="0" lvl="0" indent="0">
              <a:buNone/>
            </a:pPr>
            <a:endParaRPr lang="bg-BG" sz="1800" dirty="0"/>
          </a:p>
        </p:txBody>
      </p:sp>
      <p:sp>
        <p:nvSpPr>
          <p:cNvPr id="5" name="Slide Number Placeholder 4"/>
          <p:cNvSpPr>
            <a:spLocks noGrp="1"/>
          </p:cNvSpPr>
          <p:nvPr>
            <p:ph type="sldNum" sz="quarter" idx="12"/>
          </p:nvPr>
        </p:nvSpPr>
        <p:spPr/>
        <p:txBody>
          <a:bodyPr/>
          <a:lstStyle/>
          <a:p>
            <a:pPr>
              <a:defRPr/>
            </a:pPr>
            <a:fld id="{5CD1A774-2575-4D98-AA76-1C6D5EAA728E}" type="slidenum">
              <a:rPr lang="bg-BG" smtClean="0">
                <a:solidFill>
                  <a:srgbClr val="000000"/>
                </a:solidFill>
              </a:rPr>
              <a:pPr>
                <a:defRPr/>
              </a:pPr>
              <a:t>8</a:t>
            </a:fld>
            <a:endParaRPr lang="bg-BG">
              <a:solidFill>
                <a:srgbClr val="000000"/>
              </a:solidFill>
            </a:endParaRPr>
          </a:p>
        </p:txBody>
      </p:sp>
      <p:sp>
        <p:nvSpPr>
          <p:cNvPr id="2" name="Title 1"/>
          <p:cNvSpPr>
            <a:spLocks noGrp="1"/>
          </p:cNvSpPr>
          <p:nvPr>
            <p:ph type="title"/>
          </p:nvPr>
        </p:nvSpPr>
        <p:spPr>
          <a:xfrm>
            <a:off x="611560" y="392983"/>
            <a:ext cx="8229600" cy="1143000"/>
          </a:xfrm>
        </p:spPr>
        <p:txBody>
          <a:bodyPr>
            <a:normAutofit/>
          </a:bodyPr>
          <a:lstStyle/>
          <a:p>
            <a:r>
              <a:rPr lang="bg-BG" sz="2400" dirty="0" smtClean="0">
                <a:effectLst/>
                <a:latin typeface="Arial" panose="020B0604020202020204" pitchFamily="34" charset="0"/>
                <a:cs typeface="Arial" panose="020B0604020202020204" pitchFamily="34" charset="0"/>
              </a:rPr>
              <a:t>Териториален обхват</a:t>
            </a:r>
            <a:endParaRPr lang="en-US" sz="2400" dirty="0">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7" y="44624"/>
            <a:ext cx="2304255" cy="775843"/>
          </a:xfrm>
          <a:prstGeom prst="rect">
            <a:avLst/>
          </a:prstGeom>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5570" y="2132856"/>
            <a:ext cx="5746750" cy="423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96897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bg-BG" sz="1800" b="1" dirty="0"/>
              <a:t> </a:t>
            </a:r>
            <a:endParaRPr lang="bg-BG" sz="1800" dirty="0"/>
          </a:p>
          <a:p>
            <a:pPr marL="0" lvl="0" indent="0">
              <a:buNone/>
            </a:pPr>
            <a:endParaRPr lang="bg-BG" sz="1800" dirty="0"/>
          </a:p>
        </p:txBody>
      </p:sp>
      <p:sp>
        <p:nvSpPr>
          <p:cNvPr id="5" name="Slide Number Placeholder 4"/>
          <p:cNvSpPr>
            <a:spLocks noGrp="1"/>
          </p:cNvSpPr>
          <p:nvPr>
            <p:ph type="sldNum" sz="quarter" idx="12"/>
          </p:nvPr>
        </p:nvSpPr>
        <p:spPr/>
        <p:txBody>
          <a:bodyPr/>
          <a:lstStyle/>
          <a:p>
            <a:pPr>
              <a:defRPr/>
            </a:pPr>
            <a:fld id="{5CD1A774-2575-4D98-AA76-1C6D5EAA728E}" type="slidenum">
              <a:rPr lang="bg-BG" smtClean="0">
                <a:solidFill>
                  <a:srgbClr val="000000"/>
                </a:solidFill>
              </a:rPr>
              <a:pPr>
                <a:defRPr/>
              </a:pPr>
              <a:t>9</a:t>
            </a:fld>
            <a:endParaRPr lang="bg-BG">
              <a:solidFill>
                <a:srgbClr val="000000"/>
              </a:solidFill>
            </a:endParaRPr>
          </a:p>
        </p:txBody>
      </p:sp>
      <p:sp>
        <p:nvSpPr>
          <p:cNvPr id="2" name="Title 1"/>
          <p:cNvSpPr>
            <a:spLocks noGrp="1"/>
          </p:cNvSpPr>
          <p:nvPr>
            <p:ph type="title"/>
          </p:nvPr>
        </p:nvSpPr>
        <p:spPr>
          <a:xfrm>
            <a:off x="611560" y="392983"/>
            <a:ext cx="8229600" cy="1143000"/>
          </a:xfrm>
        </p:spPr>
        <p:txBody>
          <a:bodyPr>
            <a:normAutofit/>
          </a:bodyPr>
          <a:lstStyle/>
          <a:p>
            <a:r>
              <a:rPr lang="bg-BG" sz="2400" dirty="0" smtClean="0">
                <a:effectLst/>
                <a:latin typeface="Arial" panose="020B0604020202020204" pitchFamily="34" charset="0"/>
                <a:cs typeface="Arial" panose="020B0604020202020204" pitchFamily="34" charset="0"/>
              </a:rPr>
              <a:t>Териториален обхват</a:t>
            </a:r>
            <a:endParaRPr lang="en-US" sz="2400" dirty="0">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5" y="44624"/>
            <a:ext cx="2304255" cy="775843"/>
          </a:xfrm>
          <a:prstGeom prst="rect">
            <a:avLst/>
          </a:prstGeom>
        </p:spPr>
      </p:pic>
      <p:sp>
        <p:nvSpPr>
          <p:cNvPr id="6" name="TextBox 5"/>
          <p:cNvSpPr txBox="1"/>
          <p:nvPr/>
        </p:nvSpPr>
        <p:spPr>
          <a:xfrm>
            <a:off x="683568" y="1268760"/>
            <a:ext cx="7776864" cy="4524315"/>
          </a:xfrm>
          <a:prstGeom prst="rect">
            <a:avLst/>
          </a:prstGeom>
          <a:noFill/>
        </p:spPr>
        <p:txBody>
          <a:bodyPr wrap="square" rtlCol="0">
            <a:spAutoFit/>
          </a:bodyPr>
          <a:lstStyle/>
          <a:p>
            <a:pPr algn="just"/>
            <a:r>
              <a:rPr lang="bg-BG" b="1" dirty="0" smtClean="0">
                <a:latin typeface="Arial" panose="020B0604020202020204" pitchFamily="34" charset="0"/>
                <a:cs typeface="Arial" panose="020B0604020202020204" pitchFamily="34" charset="0"/>
              </a:rPr>
              <a:t>Планински територии - </a:t>
            </a:r>
            <a:r>
              <a:rPr lang="bg-BG" dirty="0" smtClean="0">
                <a:latin typeface="Arial" panose="020B0604020202020204" pitchFamily="34" charset="0"/>
                <a:cs typeface="Arial" panose="020B0604020202020204" pitchFamily="34" charset="0"/>
              </a:rPr>
              <a:t>периферните </a:t>
            </a:r>
            <a:r>
              <a:rPr lang="bg-BG" dirty="0">
                <a:latin typeface="Arial" panose="020B0604020202020204" pitchFamily="34" charset="0"/>
                <a:cs typeface="Arial" panose="020B0604020202020204" pitchFamily="34" charset="0"/>
              </a:rPr>
              <a:t>общини и селища, чиито землища отговарят на един от 3-те критерия – надморска височина над 700 м, среден наклон над 20% или надморска височина над 500 м и наклон над 15</a:t>
            </a:r>
            <a:r>
              <a:rPr lang="bg-BG" dirty="0" smtClean="0">
                <a:latin typeface="Arial" panose="020B0604020202020204" pitchFamily="34" charset="0"/>
                <a:cs typeface="Arial" panose="020B0604020202020204" pitchFamily="34" charset="0"/>
              </a:rPr>
              <a:t>%</a:t>
            </a:r>
          </a:p>
          <a:p>
            <a:endParaRPr lang="bg-BG" dirty="0" smtClean="0"/>
          </a:p>
          <a:p>
            <a:endParaRPr lang="bg-BG" dirty="0" smtClean="0"/>
          </a:p>
          <a:p>
            <a:endParaRPr lang="bg-BG" dirty="0"/>
          </a:p>
          <a:p>
            <a:endParaRPr lang="bg-BG" dirty="0" smtClean="0"/>
          </a:p>
          <a:p>
            <a:endParaRPr lang="bg-BG" dirty="0"/>
          </a:p>
          <a:p>
            <a:endParaRPr lang="bg-BG" dirty="0" smtClean="0"/>
          </a:p>
          <a:p>
            <a:endParaRPr lang="bg-BG" dirty="0"/>
          </a:p>
          <a:p>
            <a:endParaRPr lang="bg-BG" dirty="0" smtClean="0"/>
          </a:p>
          <a:p>
            <a:endParaRPr lang="bg-BG" dirty="0"/>
          </a:p>
          <a:p>
            <a:endParaRPr lang="bg-BG" dirty="0" smtClean="0"/>
          </a:p>
          <a:p>
            <a:endParaRPr lang="bg-BG" dirty="0"/>
          </a:p>
          <a:p>
            <a:endParaRPr lang="bg-BG"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2505918"/>
            <a:ext cx="5746750" cy="423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5057123"/>
      </p:ext>
    </p:extLst>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2358</TotalTime>
  <Words>1761</Words>
  <Application>Microsoft Office PowerPoint</Application>
  <PresentationFormat>On-screen Show (4:3)</PresentationFormat>
  <Paragraphs>195</Paragraphs>
  <Slides>25</Slides>
  <Notes>1</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Concourse</vt:lpstr>
      <vt:lpstr>Водено от общностите местно развитие</vt:lpstr>
      <vt:lpstr>  Цели</vt:lpstr>
      <vt:lpstr> Работна група по ВОМР - задачи</vt:lpstr>
      <vt:lpstr> Работен график на заседания и основни решения</vt:lpstr>
      <vt:lpstr>Работен график на заседания</vt:lpstr>
      <vt:lpstr> Териториален обхват </vt:lpstr>
      <vt:lpstr>Териториален обхват</vt:lpstr>
      <vt:lpstr>Териториален обхват</vt:lpstr>
      <vt:lpstr>Териториален обхват</vt:lpstr>
      <vt:lpstr>Териториален обхват</vt:lpstr>
      <vt:lpstr>Териториален обхват</vt:lpstr>
      <vt:lpstr>Териториален обхват   Територии за подпомагане ОПОС</vt:lpstr>
      <vt:lpstr>Териториален обхват  Територии за подпомагане ПРСР</vt:lpstr>
      <vt:lpstr>Териториален обхват, варианти за подкрепа</vt:lpstr>
      <vt:lpstr>Финансиране</vt:lpstr>
      <vt:lpstr>Финансиране</vt:lpstr>
      <vt:lpstr>Финансиране</vt:lpstr>
      <vt:lpstr>   Механизъм за координация </vt:lpstr>
      <vt:lpstr>Обмен на информация и предоставяне на методическа помощ</vt:lpstr>
      <vt:lpstr> Координация при изпълнение на подготвителни дейности </vt:lpstr>
      <vt:lpstr> Координация при прилагане на операции в рамките на стратегиите за местно развитие </vt:lpstr>
      <vt:lpstr> Изпълнение и мониторинг на стратегия за местно развитие </vt:lpstr>
      <vt:lpstr> Подбор и одобрение на проекти към СМР </vt:lpstr>
      <vt:lpstr> Интегрирани проекти в рамките на СМР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Водено от общността местно развитие</dc:title>
  <dc:creator>Marina Brakalova</dc:creator>
  <cp:lastModifiedBy>Stefan Spasov</cp:lastModifiedBy>
  <cp:revision>357</cp:revision>
  <cp:lastPrinted>2014-11-07T08:02:08Z</cp:lastPrinted>
  <dcterms:created xsi:type="dcterms:W3CDTF">2014-09-25T21:09:35Z</dcterms:created>
  <dcterms:modified xsi:type="dcterms:W3CDTF">2015-02-26T15:57:47Z</dcterms:modified>
</cp:coreProperties>
</file>