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72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6" r:id="rId3"/>
    <p:sldId id="316" r:id="rId4"/>
    <p:sldId id="280" r:id="rId5"/>
    <p:sldId id="293" r:id="rId6"/>
    <p:sldId id="327" r:id="rId7"/>
    <p:sldId id="276" r:id="rId8"/>
    <p:sldId id="274" r:id="rId9"/>
    <p:sldId id="331" r:id="rId10"/>
    <p:sldId id="325" r:id="rId11"/>
    <p:sldId id="307" r:id="rId12"/>
    <p:sldId id="334" r:id="rId13"/>
    <p:sldId id="317" r:id="rId14"/>
    <p:sldId id="286" r:id="rId15"/>
    <p:sldId id="345" r:id="rId16"/>
    <p:sldId id="339" r:id="rId17"/>
    <p:sldId id="329" r:id="rId18"/>
    <p:sldId id="287" r:id="rId19"/>
    <p:sldId id="309" r:id="rId20"/>
    <p:sldId id="306" r:id="rId21"/>
    <p:sldId id="347" r:id="rId22"/>
    <p:sldId id="318" r:id="rId23"/>
    <p:sldId id="319" r:id="rId24"/>
    <p:sldId id="341" r:id="rId25"/>
    <p:sldId id="346" r:id="rId26"/>
    <p:sldId id="342" r:id="rId27"/>
    <p:sldId id="343" r:id="rId28"/>
    <p:sldId id="344" r:id="rId29"/>
    <p:sldId id="323" r:id="rId30"/>
    <p:sldId id="270" r:id="rId3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71" autoAdjust="0"/>
  </p:normalViewPr>
  <p:slideViewPr>
    <p:cSldViewPr>
      <p:cViewPr>
        <p:scale>
          <a:sx n="92" d="100"/>
          <a:sy n="92" d="100"/>
        </p:scale>
        <p:origin x="-1266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A20B2-851B-4D3D-9414-C97E07B53009}" type="datetimeFigureOut">
              <a:rPr lang="bg-BG" smtClean="0"/>
              <a:t>26.2.2015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8A30F-9CFC-4F7D-8A6E-8323585CF7F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842599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1DBA8-D795-47A6-B219-7B5A19A1A36F}" type="datetimeFigureOut">
              <a:rPr lang="bg-BG" smtClean="0"/>
              <a:t>26.2.2015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19C4D-60E5-4FAF-AB6E-470AF8557C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066186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19C4D-60E5-4FAF-AB6E-470AF8557CEB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86275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98D704-EEC3-4C7C-933C-9478576A9307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bg-BG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85CC65-274B-48FF-A676-79A00B171839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bg-BG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CEA11A-6B93-4BDB-A127-4670D014A7A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bg-BG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23CF6A-FFC0-4BD7-9E8C-A90B2E59CB82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E42B14-9B9B-4427-A7E6-F8AAEC682687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B2BE42-24D0-46FC-9432-E6280FF23A3B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bg-BG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6B0D57-5318-4D76-B917-F142AC413F96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E22F84-BD7C-4B03-9B16-4534830411C1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bg-BG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3CBD36-8A45-419B-A2C5-197D426E76B9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bg-BG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D9E8A92-AA85-4C4A-97F6-6D7A1FFDBD74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2A1D47-4E5E-4A42-8376-FE560FA17345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Водено от общностите местно развитие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128792" cy="2279104"/>
          </a:xfrm>
        </p:spPr>
        <p:txBody>
          <a:bodyPr>
            <a:normAutofit fontScale="92500" lnSpcReduction="20000"/>
          </a:bodyPr>
          <a:lstStyle/>
          <a:p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Гр. София</a:t>
            </a:r>
          </a:p>
          <a:p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27.02.2015 г.</a:t>
            </a:r>
          </a:p>
          <a:p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Министерство на земеделието и храните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8D704-EEC3-4C7C-933C-9478576A9307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bg-BG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476673"/>
            <a:ext cx="3816423" cy="128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6680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E22F84-BD7C-4B03-9B16-4534830411C1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0482" name="Rectangle 74"/>
          <p:cNvSpPr>
            <a:spLocks noGrp="1" noChangeArrowheads="1"/>
          </p:cNvSpPr>
          <p:nvPr>
            <p:ph type="title" idx="4294967295"/>
          </p:nvPr>
        </p:nvSpPr>
        <p:spPr>
          <a:xfrm>
            <a:off x="660302" y="270658"/>
            <a:ext cx="7690048" cy="94013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bg-BG" alt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bg-BG" altLang="en-US" sz="3200" dirty="0" smtClean="0">
                <a:latin typeface="Arial" pitchFamily="34" charset="0"/>
                <a:cs typeface="Arial" pitchFamily="34" charset="0"/>
              </a:rPr>
            </a:br>
            <a:r>
              <a:rPr lang="bg-BG" altLang="en-US" sz="3100" dirty="0" smtClean="0">
                <a:effectLst/>
                <a:latin typeface="Arial" pitchFamily="34" charset="0"/>
                <a:cs typeface="Arial" pitchFamily="34" charset="0"/>
              </a:rPr>
              <a:t>Времеви график</a:t>
            </a:r>
            <a:endParaRPr lang="en-US" altLang="en-US" sz="3100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66"/>
          <p:cNvSpPr>
            <a:spLocks noChangeArrowheads="1"/>
          </p:cNvSpPr>
          <p:nvPr/>
        </p:nvSpPr>
        <p:spPr bwMode="auto">
          <a:xfrm>
            <a:off x="1" y="913280"/>
            <a:ext cx="184731" cy="29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000" baseline="30000" smtClean="0">
              <a:solidFill>
                <a:srgbClr val="000000"/>
              </a:solidFill>
            </a:endParaRPr>
          </a:p>
        </p:txBody>
      </p:sp>
      <p:sp>
        <p:nvSpPr>
          <p:cNvPr id="20486" name="Rectangle 68"/>
          <p:cNvSpPr>
            <a:spLocks noChangeArrowheads="1"/>
          </p:cNvSpPr>
          <p:nvPr/>
        </p:nvSpPr>
        <p:spPr bwMode="auto">
          <a:xfrm>
            <a:off x="1" y="913280"/>
            <a:ext cx="184731" cy="29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000" baseline="30000" smtClean="0">
              <a:solidFill>
                <a:srgbClr val="000000"/>
              </a:solidFill>
            </a:endParaRPr>
          </a:p>
        </p:txBody>
      </p:sp>
      <p:sp>
        <p:nvSpPr>
          <p:cNvPr id="20487" name="Rectangle 70"/>
          <p:cNvSpPr>
            <a:spLocks noChangeArrowheads="1"/>
          </p:cNvSpPr>
          <p:nvPr/>
        </p:nvSpPr>
        <p:spPr bwMode="auto">
          <a:xfrm>
            <a:off x="1" y="798982"/>
            <a:ext cx="184731" cy="29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000" baseline="30000" smtClean="0">
              <a:solidFill>
                <a:srgbClr val="000000"/>
              </a:solidFill>
            </a:endParaRPr>
          </a:p>
        </p:txBody>
      </p:sp>
      <p:sp>
        <p:nvSpPr>
          <p:cNvPr id="20488" name="Rectangle 72"/>
          <p:cNvSpPr>
            <a:spLocks noChangeArrowheads="1"/>
          </p:cNvSpPr>
          <p:nvPr/>
        </p:nvSpPr>
        <p:spPr bwMode="auto">
          <a:xfrm>
            <a:off x="1" y="798982"/>
            <a:ext cx="184731" cy="29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000" baseline="30000" smtClean="0">
              <a:solidFill>
                <a:srgbClr val="000000"/>
              </a:solidFill>
            </a:endParaRPr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351694" y="1857375"/>
            <a:ext cx="85725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5400" baseline="30000" smtClean="0">
              <a:solidFill>
                <a:srgbClr val="000000"/>
              </a:solidFill>
            </a:endParaRPr>
          </a:p>
          <a:p>
            <a:pPr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bg-BG" altLang="en-US" sz="3600" baseline="30000" smtClean="0">
              <a:solidFill>
                <a:srgbClr val="000000"/>
              </a:solidFill>
            </a:endParaRPr>
          </a:p>
        </p:txBody>
      </p:sp>
      <p:sp>
        <p:nvSpPr>
          <p:cNvPr id="20491" name="Slide Number Placeholder 1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bg-BG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20494" name="Rectangle 15"/>
          <p:cNvSpPr>
            <a:spLocks noChangeArrowheads="1"/>
          </p:cNvSpPr>
          <p:nvPr/>
        </p:nvSpPr>
        <p:spPr bwMode="auto">
          <a:xfrm>
            <a:off x="317990" y="2780976"/>
            <a:ext cx="8374673" cy="297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bg-BG" altLang="en-US" sz="2000" baseline="3000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11" name="Rectangle 16"/>
          <p:cNvSpPr>
            <a:spLocks noChangeArrowheads="1"/>
          </p:cNvSpPr>
          <p:nvPr/>
        </p:nvSpPr>
        <p:spPr bwMode="auto">
          <a:xfrm>
            <a:off x="383932" y="1795463"/>
            <a:ext cx="8442081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800" b="1" baseline="30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bg-BG" altLang="en-US" sz="2800" baseline="30000" dirty="0" smtClean="0">
              <a:solidFill>
                <a:srgbClr val="000000"/>
              </a:solidFill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800" baseline="30000" dirty="0" smtClean="0">
              <a:solidFill>
                <a:srgbClr val="000000"/>
              </a:solidFill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bg-BG" altLang="en-US" sz="2800" baseline="30000" dirty="0" smtClean="0">
                <a:solidFill>
                  <a:srgbClr val="000000"/>
                </a:solidFill>
              </a:rPr>
              <a:t>    ПМ</a:t>
            </a:r>
            <a:r>
              <a:rPr lang="en-GB" altLang="en-US" sz="2800" baseline="30000" dirty="0" smtClean="0">
                <a:solidFill>
                  <a:srgbClr val="000000"/>
                </a:solidFill>
              </a:rPr>
              <a:t> 19.2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800" baseline="30000" dirty="0" smtClean="0">
              <a:solidFill>
                <a:srgbClr val="000000"/>
              </a:solidFill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bg-BG" altLang="en-US" sz="2800" baseline="30000" dirty="0" smtClean="0">
                <a:solidFill>
                  <a:srgbClr val="000000"/>
                </a:solidFill>
              </a:rPr>
              <a:t>    ПМ</a:t>
            </a:r>
            <a:r>
              <a:rPr lang="en-US" altLang="en-US" sz="2800" baseline="30000" dirty="0" smtClean="0">
                <a:solidFill>
                  <a:srgbClr val="000000"/>
                </a:solidFill>
              </a:rPr>
              <a:t> 19.4</a:t>
            </a:r>
            <a:endParaRPr lang="en-GB" altLang="en-US" sz="2800" baseline="30000" dirty="0" smtClean="0">
              <a:solidFill>
                <a:srgbClr val="000000"/>
              </a:solidFill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2800" baseline="30000" dirty="0" smtClean="0">
              <a:solidFill>
                <a:srgbClr val="000000"/>
              </a:solidFill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bg-BG" altLang="en-US" sz="2800" baseline="30000" dirty="0" smtClean="0">
                <a:solidFill>
                  <a:srgbClr val="000000"/>
                </a:solidFill>
              </a:rPr>
              <a:t>    ПМ</a:t>
            </a:r>
            <a:r>
              <a:rPr lang="en-GB" altLang="en-US" sz="2800" baseline="30000" dirty="0" smtClean="0">
                <a:solidFill>
                  <a:srgbClr val="000000"/>
                </a:solidFill>
              </a:rPr>
              <a:t> 19.3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baseline="30000" dirty="0" smtClean="0">
                <a:solidFill>
                  <a:srgbClr val="000000"/>
                </a:solidFill>
              </a:rPr>
              <a:t>    </a:t>
            </a:r>
            <a:r>
              <a:rPr lang="bg-BG" altLang="en-US" sz="2800" baseline="30000" dirty="0" smtClean="0">
                <a:solidFill>
                  <a:srgbClr val="000000"/>
                </a:solidFill>
              </a:rPr>
              <a:t>ПМ</a:t>
            </a:r>
            <a:r>
              <a:rPr lang="en-GB" altLang="en-US" sz="2800" baseline="30000" dirty="0" smtClean="0">
                <a:solidFill>
                  <a:srgbClr val="000000"/>
                </a:solidFill>
              </a:rPr>
              <a:t> 19.1  </a:t>
            </a:r>
            <a:endParaRPr lang="en-US" altLang="en-US" sz="2800" baseline="30000" dirty="0" smtClean="0">
              <a:solidFill>
                <a:srgbClr val="000000"/>
              </a:solidFill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800" baseline="30000" dirty="0" smtClean="0">
              <a:solidFill>
                <a:srgbClr val="000000"/>
              </a:solidFill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aseline="30000" dirty="0" smtClean="0">
                <a:solidFill>
                  <a:srgbClr val="000000"/>
                </a:solidFill>
              </a:rPr>
              <a:t>                 2015  </a:t>
            </a:r>
            <a:r>
              <a:rPr lang="bg-BG" altLang="en-US" sz="2800" baseline="300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baseline="30000" dirty="0" smtClean="0">
                <a:solidFill>
                  <a:srgbClr val="000000"/>
                </a:solidFill>
              </a:rPr>
              <a:t>       2016 </a:t>
            </a:r>
            <a:r>
              <a:rPr lang="bg-BG" altLang="en-US" sz="2800" baseline="300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baseline="30000" dirty="0" smtClean="0">
                <a:solidFill>
                  <a:srgbClr val="000000"/>
                </a:solidFill>
              </a:rPr>
              <a:t>        2017    </a:t>
            </a:r>
            <a:r>
              <a:rPr lang="bg-BG" altLang="en-US" sz="2800" baseline="300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baseline="30000" dirty="0" smtClean="0">
                <a:solidFill>
                  <a:srgbClr val="000000"/>
                </a:solidFill>
              </a:rPr>
              <a:t>     2018</a:t>
            </a:r>
            <a:r>
              <a:rPr lang="bg-BG" altLang="en-US" sz="2800" baseline="300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baseline="30000" dirty="0" smtClean="0">
                <a:solidFill>
                  <a:srgbClr val="000000"/>
                </a:solidFill>
              </a:rPr>
              <a:t>        2019 </a:t>
            </a:r>
            <a:r>
              <a:rPr lang="bg-BG" altLang="en-US" sz="2800" baseline="30000" dirty="0" smtClean="0">
                <a:solidFill>
                  <a:srgbClr val="000000"/>
                </a:solidFill>
              </a:rPr>
              <a:t> </a:t>
            </a:r>
            <a:r>
              <a:rPr lang="en-US" altLang="en-US" sz="2800" baseline="30000" dirty="0" smtClean="0">
                <a:solidFill>
                  <a:srgbClr val="000000"/>
                </a:solidFill>
              </a:rPr>
              <a:t>        2020 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bg-BG" altLang="en-US" sz="2800" baseline="30000" dirty="0" smtClean="0">
              <a:solidFill>
                <a:srgbClr val="000000"/>
              </a:solidFill>
            </a:endParaRPr>
          </a:p>
        </p:txBody>
      </p:sp>
      <p:cxnSp>
        <p:nvCxnSpPr>
          <p:cNvPr id="20496" name="Straight Arrow Connector 2"/>
          <p:cNvCxnSpPr>
            <a:cxnSpLocks noChangeShapeType="1"/>
          </p:cNvCxnSpPr>
          <p:nvPr/>
        </p:nvCxnSpPr>
        <p:spPr bwMode="auto">
          <a:xfrm>
            <a:off x="1414097" y="4602163"/>
            <a:ext cx="7178919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" name="Right Arrow 3"/>
          <p:cNvSpPr>
            <a:spLocks noChangeArrowheads="1"/>
          </p:cNvSpPr>
          <p:nvPr/>
        </p:nvSpPr>
        <p:spPr bwMode="auto">
          <a:xfrm>
            <a:off x="5346875" y="4073575"/>
            <a:ext cx="3246141" cy="363537"/>
          </a:xfrm>
          <a:prstGeom prst="rightArrow">
            <a:avLst>
              <a:gd name="adj1" fmla="val 50000"/>
              <a:gd name="adj2" fmla="val 499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bg-BG" sz="2000" smtClean="0">
              <a:solidFill>
                <a:srgbClr val="000000"/>
              </a:solidFill>
            </a:endParaRPr>
          </a:p>
        </p:txBody>
      </p:sp>
      <p:sp>
        <p:nvSpPr>
          <p:cNvPr id="5" name="Right Arrow 4"/>
          <p:cNvSpPr>
            <a:spLocks noChangeArrowheads="1"/>
          </p:cNvSpPr>
          <p:nvPr/>
        </p:nvSpPr>
        <p:spPr bwMode="auto">
          <a:xfrm>
            <a:off x="3347864" y="3644903"/>
            <a:ext cx="5245153" cy="396875"/>
          </a:xfrm>
          <a:prstGeom prst="rightArrow">
            <a:avLst>
              <a:gd name="adj1" fmla="val 50000"/>
              <a:gd name="adj2" fmla="val 5007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bg-BG" sz="2000" smtClean="0">
              <a:solidFill>
                <a:srgbClr val="000000"/>
              </a:solidFill>
            </a:endParaRPr>
          </a:p>
        </p:txBody>
      </p:sp>
      <p:sp>
        <p:nvSpPr>
          <p:cNvPr id="6" name="Right Arrow 5"/>
          <p:cNvSpPr>
            <a:spLocks noChangeArrowheads="1"/>
          </p:cNvSpPr>
          <p:nvPr/>
        </p:nvSpPr>
        <p:spPr bwMode="auto">
          <a:xfrm>
            <a:off x="2915816" y="3074991"/>
            <a:ext cx="5677201" cy="422275"/>
          </a:xfrm>
          <a:prstGeom prst="rightArrow">
            <a:avLst>
              <a:gd name="adj1" fmla="val 50000"/>
              <a:gd name="adj2" fmla="val 5010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bg-BG" sz="2000" smtClean="0">
              <a:solidFill>
                <a:srgbClr val="000000"/>
              </a:solidFill>
            </a:endParaRPr>
          </a:p>
        </p:txBody>
      </p:sp>
      <p:sp>
        <p:nvSpPr>
          <p:cNvPr id="21" name="Right Arrow 20"/>
          <p:cNvSpPr>
            <a:spLocks noChangeArrowheads="1"/>
          </p:cNvSpPr>
          <p:nvPr/>
        </p:nvSpPr>
        <p:spPr bwMode="auto">
          <a:xfrm>
            <a:off x="2915816" y="2506666"/>
            <a:ext cx="5677201" cy="422275"/>
          </a:xfrm>
          <a:prstGeom prst="rightArrow">
            <a:avLst>
              <a:gd name="adj1" fmla="val 50000"/>
              <a:gd name="adj2" fmla="val 5010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bg-BG" sz="2000" smtClean="0">
              <a:solidFill>
                <a:srgbClr val="000000"/>
              </a:solidFill>
            </a:endParaRPr>
          </a:p>
        </p:txBody>
      </p:sp>
      <p:sp>
        <p:nvSpPr>
          <p:cNvPr id="8" name="Right Arrow 7"/>
          <p:cNvSpPr>
            <a:spLocks noChangeArrowheads="1"/>
          </p:cNvSpPr>
          <p:nvPr/>
        </p:nvSpPr>
        <p:spPr bwMode="auto">
          <a:xfrm>
            <a:off x="1714500" y="4042842"/>
            <a:ext cx="1201315" cy="322262"/>
          </a:xfrm>
          <a:prstGeom prst="rightArrow">
            <a:avLst>
              <a:gd name="adj1" fmla="val 50000"/>
              <a:gd name="adj2" fmla="val 5001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bg-BG" sz="2000" smtClean="0">
              <a:solidFill>
                <a:srgbClr val="000000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44624"/>
            <a:ext cx="2304255" cy="77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9612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1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5" cy="77584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6561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Подмярка</a:t>
            </a:r>
            <a:r>
              <a:rPr lang="ru-RU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19.1 – </a:t>
            </a:r>
            <a:r>
              <a:rPr lang="ru-RU" sz="24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Помощ</a:t>
            </a:r>
            <a:r>
              <a:rPr lang="ru-RU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4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подготвителни</a:t>
            </a:r>
            <a:r>
              <a:rPr lang="ru-RU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дейности</a:t>
            </a:r>
            <a:endParaRPr lang="en-US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700808"/>
            <a:ext cx="8208912" cy="4319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Вид на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помощта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Помощ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за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изграждане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капацитет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, обучение и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създаване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на мрежи с цел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изготвяне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и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изпълнение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на стратегия за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водено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от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общностите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местно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развитие:</a:t>
            </a:r>
          </a:p>
          <a:p>
            <a:pPr marL="852678" lvl="1" indent="-285750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</a:pP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Формиране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и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учредяване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на публично-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частно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партньорство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(само за общности,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които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не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са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прилагали ЛИДЕР);</a:t>
            </a:r>
          </a:p>
          <a:p>
            <a:pPr marL="852678" lvl="1" indent="-285750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</a:pP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Популяризиране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на подхода и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процеса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по разработка на СМР;</a:t>
            </a:r>
          </a:p>
          <a:p>
            <a:pPr marL="852678" lvl="1" indent="-285750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</a:pPr>
            <a:r>
              <a:rPr lang="ru-RU" sz="1600" dirty="0">
                <a:solidFill>
                  <a:prstClr val="black"/>
                </a:solidFill>
                <a:latin typeface="Arial" charset="0"/>
              </a:rPr>
              <a:t>Обучение на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местни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заинтересовани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страни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;</a:t>
            </a:r>
          </a:p>
          <a:p>
            <a:pPr marL="852678" lvl="1" indent="-285750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</a:pP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Проучвания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и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анализи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в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съответната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територия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;</a:t>
            </a:r>
          </a:p>
          <a:p>
            <a:pPr marL="852678" lvl="1" indent="-285750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</a:pP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Изготвяне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на стратегия, вкл.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консултации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със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заинтересовани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страни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за подготовка на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стратегията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;</a:t>
            </a:r>
          </a:p>
          <a:p>
            <a:pPr marL="852678" lvl="1" indent="-285750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</a:pP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Дейности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за координация;</a:t>
            </a:r>
          </a:p>
          <a:p>
            <a:pPr marL="365760" indent="-256032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ru-RU" sz="20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0015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5" cy="77584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6561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Подмярка</a:t>
            </a:r>
            <a:r>
              <a:rPr lang="ru-RU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19.1 – </a:t>
            </a:r>
            <a:r>
              <a:rPr lang="ru-RU" sz="24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Помощ</a:t>
            </a:r>
            <a:r>
              <a:rPr lang="ru-RU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4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подготвителни</a:t>
            </a:r>
            <a:r>
              <a:rPr lang="ru-RU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дейности</a:t>
            </a:r>
            <a:endParaRPr lang="en-US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700808"/>
            <a:ext cx="8208912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Вид на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помощта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000" dirty="0" err="1" smtClean="0">
                <a:solidFill>
                  <a:prstClr val="black"/>
                </a:solidFill>
                <a:latin typeface="Arial" charset="0"/>
              </a:rPr>
              <a:t>Помощ</a:t>
            </a:r>
            <a:r>
              <a:rPr lang="ru-RU" sz="20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за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подкрепа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на малки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пилотни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проекти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в интерес на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местните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Arial" charset="0"/>
              </a:rPr>
              <a:t>общности:</a:t>
            </a:r>
          </a:p>
          <a:p>
            <a:pPr marL="909828" lvl="1" indent="-342900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</a:pPr>
            <a:r>
              <a:rPr lang="ru-RU" sz="1600" dirty="0" err="1" smtClean="0">
                <a:solidFill>
                  <a:prstClr val="black"/>
                </a:solidFill>
                <a:latin typeface="Arial" charset="0"/>
              </a:rPr>
              <a:t>Разходи</a:t>
            </a:r>
            <a:r>
              <a:rPr lang="ru-RU" sz="1600" dirty="0" smtClean="0">
                <a:solidFill>
                  <a:prstClr val="black"/>
                </a:solidFill>
                <a:latin typeface="Arial" charset="0"/>
              </a:rPr>
              <a:t> за </a:t>
            </a:r>
            <a:r>
              <a:rPr lang="ru-RU" sz="1600" dirty="0" err="1" smtClean="0">
                <a:solidFill>
                  <a:prstClr val="black"/>
                </a:solidFill>
                <a:latin typeface="Arial" charset="0"/>
              </a:rPr>
              <a:t>промотиране</a:t>
            </a:r>
            <a:r>
              <a:rPr lang="ru-RU" sz="1600" dirty="0" smtClean="0">
                <a:solidFill>
                  <a:prstClr val="black"/>
                </a:solidFill>
                <a:latin typeface="Arial" charset="0"/>
              </a:rPr>
              <a:t> и </a:t>
            </a:r>
            <a:r>
              <a:rPr lang="ru-RU" sz="1600" dirty="0" err="1" smtClean="0">
                <a:solidFill>
                  <a:prstClr val="black"/>
                </a:solidFill>
                <a:latin typeface="Arial" charset="0"/>
              </a:rPr>
              <a:t>организиране</a:t>
            </a:r>
            <a:r>
              <a:rPr lang="ru-RU" sz="1600" dirty="0" smtClean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sz="1600" dirty="0" err="1" smtClean="0">
                <a:solidFill>
                  <a:prstClr val="black"/>
                </a:solidFill>
                <a:latin typeface="Arial" charset="0"/>
              </a:rPr>
              <a:t>дейности</a:t>
            </a:r>
            <a:r>
              <a:rPr lang="ru-RU" sz="1600" dirty="0" smtClean="0">
                <a:solidFill>
                  <a:prstClr val="black"/>
                </a:solidFill>
                <a:latin typeface="Arial" charset="0"/>
              </a:rPr>
              <a:t> и </a:t>
            </a:r>
            <a:r>
              <a:rPr lang="ru-RU" sz="1600" dirty="0" err="1" smtClean="0">
                <a:solidFill>
                  <a:prstClr val="black"/>
                </a:solidFill>
                <a:latin typeface="Arial" charset="0"/>
              </a:rPr>
              <a:t>събития</a:t>
            </a:r>
            <a:r>
              <a:rPr lang="ru-RU" sz="1600" dirty="0" smtClean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ru-RU" sz="1600" dirty="0" err="1" smtClean="0">
                <a:solidFill>
                  <a:prstClr val="black"/>
                </a:solidFill>
                <a:latin typeface="Arial" charset="0"/>
              </a:rPr>
              <a:t>свързани</a:t>
            </a:r>
            <a:r>
              <a:rPr lang="ru-RU" sz="1600" dirty="0" smtClean="0">
                <a:solidFill>
                  <a:prstClr val="black"/>
                </a:solidFill>
                <a:latin typeface="Arial" charset="0"/>
              </a:rPr>
              <a:t> с </a:t>
            </a:r>
            <a:r>
              <a:rPr lang="ru-RU" sz="1600" dirty="0" err="1" smtClean="0">
                <a:solidFill>
                  <a:prstClr val="black"/>
                </a:solidFill>
                <a:latin typeface="Arial" charset="0"/>
              </a:rPr>
              <a:t>местната</a:t>
            </a:r>
            <a:r>
              <a:rPr lang="ru-RU" sz="16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 charset="0"/>
              </a:rPr>
              <a:t>идентичност</a:t>
            </a:r>
            <a:r>
              <a:rPr lang="ru-RU" sz="1600" dirty="0" smtClean="0">
                <a:solidFill>
                  <a:prstClr val="black"/>
                </a:solidFill>
                <a:latin typeface="Arial" charset="0"/>
              </a:rPr>
              <a:t>;</a:t>
            </a:r>
          </a:p>
          <a:p>
            <a:pPr marL="909828" lvl="1" indent="-342900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</a:pPr>
            <a:r>
              <a:rPr lang="ru-RU" sz="1600" dirty="0" err="1" smtClean="0">
                <a:solidFill>
                  <a:prstClr val="black"/>
                </a:solidFill>
                <a:latin typeface="Arial" charset="0"/>
              </a:rPr>
              <a:t>Разходи</a:t>
            </a:r>
            <a:r>
              <a:rPr lang="ru-RU" sz="1600" dirty="0" smtClean="0">
                <a:solidFill>
                  <a:prstClr val="black"/>
                </a:solidFill>
                <a:latin typeface="Arial" charset="0"/>
              </a:rPr>
              <a:t> за </a:t>
            </a:r>
            <a:r>
              <a:rPr lang="ru-RU" sz="1600" dirty="0" err="1" smtClean="0">
                <a:solidFill>
                  <a:prstClr val="black"/>
                </a:solidFill>
                <a:latin typeface="Arial" charset="0"/>
              </a:rPr>
              <a:t>материални</a:t>
            </a:r>
            <a:r>
              <a:rPr lang="ru-RU" sz="1600" dirty="0" smtClean="0">
                <a:solidFill>
                  <a:prstClr val="black"/>
                </a:solidFill>
                <a:latin typeface="Arial" charset="0"/>
              </a:rPr>
              <a:t> и </a:t>
            </a:r>
            <a:r>
              <a:rPr lang="ru-RU" sz="1600" dirty="0" err="1" smtClean="0">
                <a:solidFill>
                  <a:prstClr val="black"/>
                </a:solidFill>
                <a:latin typeface="Arial" charset="0"/>
              </a:rPr>
              <a:t>нематериални</a:t>
            </a:r>
            <a:r>
              <a:rPr lang="ru-RU" sz="1600" dirty="0" smtClean="0">
                <a:solidFill>
                  <a:prstClr val="black"/>
                </a:solidFill>
                <a:latin typeface="Arial" charset="0"/>
              </a:rPr>
              <a:t> инвестиции в интерес на </a:t>
            </a:r>
            <a:r>
              <a:rPr lang="ru-RU" sz="1600" dirty="0" err="1" smtClean="0">
                <a:solidFill>
                  <a:prstClr val="black"/>
                </a:solidFill>
                <a:latin typeface="Arial" charset="0"/>
              </a:rPr>
              <a:t>местната</a:t>
            </a:r>
            <a:r>
              <a:rPr lang="ru-RU" sz="16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 charset="0"/>
              </a:rPr>
              <a:t>общност</a:t>
            </a:r>
            <a:r>
              <a:rPr lang="ru-RU" sz="1600" dirty="0" smtClean="0">
                <a:solidFill>
                  <a:prstClr val="black"/>
                </a:solidFill>
                <a:latin typeface="Arial" charset="0"/>
              </a:rPr>
              <a:t>;</a:t>
            </a:r>
          </a:p>
          <a:p>
            <a:pPr marL="909828" lvl="1" indent="-342900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</a:pPr>
            <a:r>
              <a:rPr lang="ru-RU" sz="1600" dirty="0" err="1" smtClean="0">
                <a:solidFill>
                  <a:prstClr val="black"/>
                </a:solidFill>
                <a:latin typeface="Arial" charset="0"/>
              </a:rPr>
              <a:t>Разходи</a:t>
            </a:r>
            <a:r>
              <a:rPr lang="ru-RU" sz="1600" dirty="0" smtClean="0">
                <a:solidFill>
                  <a:prstClr val="black"/>
                </a:solidFill>
                <a:latin typeface="Arial" charset="0"/>
              </a:rPr>
              <a:t> за промотиране на </a:t>
            </a:r>
            <a:r>
              <a:rPr lang="ru-RU" sz="1600" dirty="0" err="1" smtClean="0">
                <a:solidFill>
                  <a:prstClr val="black"/>
                </a:solidFill>
                <a:latin typeface="Arial" charset="0"/>
              </a:rPr>
              <a:t>иновативни</a:t>
            </a:r>
            <a:r>
              <a:rPr lang="ru-RU" sz="1600" dirty="0" smtClean="0">
                <a:solidFill>
                  <a:prstClr val="black"/>
                </a:solidFill>
                <a:latin typeface="Arial" charset="0"/>
              </a:rPr>
              <a:t> за </a:t>
            </a:r>
            <a:r>
              <a:rPr lang="ru-RU" sz="1600" dirty="0" err="1" smtClean="0">
                <a:solidFill>
                  <a:prstClr val="black"/>
                </a:solidFill>
                <a:latin typeface="Arial" charset="0"/>
              </a:rPr>
              <a:t>местните</a:t>
            </a:r>
            <a:r>
              <a:rPr lang="ru-RU" sz="1600" dirty="0" smtClean="0">
                <a:solidFill>
                  <a:prstClr val="black"/>
                </a:solidFill>
                <a:latin typeface="Arial" charset="0"/>
              </a:rPr>
              <a:t> общности </a:t>
            </a:r>
            <a:r>
              <a:rPr lang="ru-RU" sz="1600" dirty="0" err="1" smtClean="0">
                <a:solidFill>
                  <a:prstClr val="black"/>
                </a:solidFill>
                <a:latin typeface="Arial" charset="0"/>
              </a:rPr>
              <a:t>дейности</a:t>
            </a:r>
            <a:r>
              <a:rPr lang="ru-RU" sz="1600" dirty="0" smtClean="0">
                <a:solidFill>
                  <a:prstClr val="black"/>
                </a:solidFill>
                <a:latin typeface="Arial" charset="0"/>
              </a:rPr>
              <a:t>.</a:t>
            </a:r>
            <a:endParaRPr lang="ru-RU" sz="1600" dirty="0">
              <a:solidFill>
                <a:prstClr val="black"/>
              </a:solidFill>
              <a:latin typeface="Arial" charset="0"/>
            </a:endParaRPr>
          </a:p>
          <a:p>
            <a:pPr marL="822960" lvl="1" indent="-256032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ru-RU" sz="20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231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44624"/>
            <a:ext cx="2304255" cy="77584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6560"/>
            <a:ext cx="8229600" cy="1556295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Подмярка 19.2 </a:t>
            </a:r>
            <a:r>
              <a:rPr lang="ru-RU" sz="27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Прилагане</a:t>
            </a:r>
            <a:r>
              <a:rPr lang="ru-RU" sz="27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операции в </a:t>
            </a:r>
            <a:r>
              <a:rPr lang="ru-RU" sz="27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рамките</a:t>
            </a:r>
            <a:r>
              <a:rPr lang="ru-RU" sz="27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стратегии за </a:t>
            </a:r>
            <a:r>
              <a:rPr lang="ru-RU" sz="27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водено</a:t>
            </a:r>
            <a:r>
              <a:rPr lang="ru-RU" sz="27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27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общностите</a:t>
            </a:r>
            <a:r>
              <a:rPr lang="ru-RU" sz="27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местно</a:t>
            </a:r>
            <a:r>
              <a:rPr lang="ru-RU" sz="27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развитие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38308"/>
            <a:ext cx="8136904" cy="4226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Управляващият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орган на ПРСР:</a:t>
            </a:r>
          </a:p>
          <a:p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bg-BG" dirty="0" smtClean="0">
                <a:solidFill>
                  <a:prstClr val="black"/>
                </a:solidFill>
                <a:latin typeface="Arial" charset="0"/>
              </a:rPr>
              <a:t>Цели </a:t>
            </a:r>
            <a:r>
              <a:rPr lang="bg-BG" dirty="0">
                <a:solidFill>
                  <a:prstClr val="black"/>
                </a:solidFill>
                <a:latin typeface="Arial" charset="0"/>
              </a:rPr>
              <a:t>да подкрепи за възможно най-голям брой местни инициативни групи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;</a:t>
            </a: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err="1">
                <a:solidFill>
                  <a:prstClr val="black"/>
                </a:solidFill>
                <a:latin typeface="Arial" charset="0"/>
              </a:rPr>
              <a:t>Окуражава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bg-BG" dirty="0">
                <a:solidFill>
                  <a:prstClr val="black"/>
                </a:solidFill>
                <a:latin typeface="Arial" charset="0"/>
              </a:rPr>
              <a:t>МИГ да се сформират от повече от една </a:t>
            </a:r>
            <a:r>
              <a:rPr lang="bg-BG" dirty="0" smtClean="0">
                <a:solidFill>
                  <a:prstClr val="black"/>
                </a:solidFill>
                <a:latin typeface="Arial" charset="0"/>
              </a:rPr>
              <a:t>община;</a:t>
            </a:r>
            <a:endParaRPr lang="bg-BG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bg-BG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bg-BG" dirty="0">
                <a:solidFill>
                  <a:prstClr val="black"/>
                </a:solidFill>
                <a:latin typeface="Arial" charset="0"/>
              </a:rPr>
              <a:t>Предвижда по-голям бюджет за прилагане на дейностите по подхода.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Безвъзмездната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финансова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помощ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 отпуска за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прилагане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на операции в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рамките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на стратегии за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водено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общностите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местно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развитие. </a:t>
            </a:r>
          </a:p>
        </p:txBody>
      </p:sp>
    </p:spTree>
    <p:extLst>
      <p:ext uri="{BB962C8B-B14F-4D97-AF65-F5344CB8AC3E}">
        <p14:creationId xmlns:p14="http://schemas.microsoft.com/office/powerpoint/2010/main" val="8766485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/>
          </p:cNvSpPr>
          <p:nvPr>
            <p:ph idx="1"/>
          </p:nvPr>
        </p:nvSpPr>
        <p:spPr>
          <a:xfrm>
            <a:off x="466750" y="1916832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  <a:tabLst>
                <a:tab pos="457200" algn="l"/>
              </a:tabLst>
            </a:pPr>
            <a:endParaRPr lang="ru-RU" sz="2000" b="1" u="sng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109728" indent="0" algn="just">
              <a:buNone/>
              <a:tabLst>
                <a:tab pos="457200" algn="l"/>
              </a:tabLst>
            </a:pPr>
            <a:r>
              <a:rPr lang="ru-RU" sz="2000" b="1" u="sng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Условия за </a:t>
            </a:r>
            <a:r>
              <a:rPr lang="ru-RU" sz="2000" b="1" u="sng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допустимост</a:t>
            </a:r>
            <a:r>
              <a:rPr lang="ru-RU" sz="2000" b="1" u="sng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на МИГ и СМР:</a:t>
            </a:r>
          </a:p>
          <a:p>
            <a:pPr algn="just">
              <a:tabLst>
                <a:tab pos="457200" algn="l"/>
              </a:tabLst>
            </a:pPr>
            <a:endParaRPr lang="ru-RU" sz="18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tabLst>
                <a:tab pos="457200" algn="l"/>
              </a:tabLst>
            </a:pPr>
            <a:r>
              <a:rPr lang="ru-RU" sz="18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Целевата</a:t>
            </a:r>
            <a:r>
              <a:rPr lang="ru-RU" sz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територия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да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обхваща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население между 10 000 и 150 000 жители;</a:t>
            </a:r>
          </a:p>
          <a:p>
            <a:pPr algn="just">
              <a:tabLst>
                <a:tab pos="457200" algn="l"/>
              </a:tabLst>
            </a:pPr>
            <a:r>
              <a:rPr lang="ru-RU" sz="18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Липса</a:t>
            </a:r>
            <a:r>
              <a:rPr lang="ru-RU" sz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припокриване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на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една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и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съща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територия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от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различни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МИГ;</a:t>
            </a:r>
          </a:p>
          <a:p>
            <a:pPr algn="just">
              <a:tabLst>
                <a:tab pos="457200" algn="l"/>
              </a:tabLst>
            </a:pPr>
            <a:r>
              <a:rPr lang="ru-RU" sz="18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Кохерентност</a:t>
            </a:r>
            <a:r>
              <a:rPr lang="ru-RU" sz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територията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;</a:t>
            </a:r>
          </a:p>
          <a:p>
            <a:pPr algn="just">
              <a:tabLst>
                <a:tab pos="457200" algn="l"/>
              </a:tabLst>
            </a:pPr>
            <a:r>
              <a:rPr lang="ru-RU" sz="18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Партньорство</a:t>
            </a:r>
            <a:r>
              <a:rPr lang="ru-RU" sz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между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общините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частния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сектор и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гражданските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организации на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целевата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територия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като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никоя от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групите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не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представлява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повече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от 49% от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имащите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право на глас в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общото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събрание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;</a:t>
            </a:r>
          </a:p>
          <a:p>
            <a:pPr algn="just">
              <a:tabLst>
                <a:tab pos="457200" algn="l"/>
              </a:tabLst>
            </a:pPr>
            <a:r>
              <a:rPr lang="ru-RU" sz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Наличие 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доказателства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за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проведени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действия по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формиране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на публично-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частното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партньорство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и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осигурчващи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представеност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;</a:t>
            </a:r>
          </a:p>
          <a:p>
            <a:pPr algn="just">
              <a:tabLst>
                <a:tab pos="457200" algn="l"/>
              </a:tabLst>
            </a:pPr>
            <a:r>
              <a:rPr lang="ru-RU" sz="18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Съдържанието</a:t>
            </a:r>
            <a:r>
              <a:rPr lang="ru-RU" sz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 СМР да е в </a:t>
            </a:r>
            <a:r>
              <a:rPr lang="ru-RU" sz="1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съответствие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с </a:t>
            </a:r>
            <a:r>
              <a:rPr lang="ru-RU" sz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член 33 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 </a:t>
            </a:r>
            <a:r>
              <a:rPr lang="ru-RU" sz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Регламент 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1303/2013.</a:t>
            </a:r>
          </a:p>
          <a:p>
            <a:pPr marL="0" indent="0">
              <a:buNone/>
            </a:pPr>
            <a:endParaRPr lang="bg-BG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827584" y="825059"/>
            <a:ext cx="7632848" cy="1143000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Подмярка 19.2 </a:t>
            </a:r>
            <a:r>
              <a:rPr lang="ru-RU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Прилагане</a:t>
            </a:r>
            <a:r>
              <a:rPr lang="ru-RU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операции в </a:t>
            </a:r>
            <a:r>
              <a:rPr lang="ru-RU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рамките</a:t>
            </a:r>
            <a:r>
              <a:rPr lang="ru-RU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стратегии за </a:t>
            </a:r>
            <a:r>
              <a:rPr lang="ru-RU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водено</a:t>
            </a:r>
            <a:r>
              <a:rPr lang="ru-RU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общностите</a:t>
            </a:r>
            <a:r>
              <a:rPr lang="ru-RU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местно</a:t>
            </a:r>
            <a:r>
              <a:rPr lang="ru-RU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развитие </a:t>
            </a:r>
            <a:endParaRPr lang="bg-BG" sz="2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628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50" y="48771"/>
            <a:ext cx="230505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985664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44624"/>
            <a:ext cx="2304255" cy="77584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6560"/>
            <a:ext cx="8229600" cy="1556295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Подмярка 19.2 </a:t>
            </a:r>
            <a:r>
              <a:rPr lang="ru-RU" sz="27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Прилагане</a:t>
            </a:r>
            <a:r>
              <a:rPr lang="ru-RU" sz="27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операции в </a:t>
            </a:r>
            <a:r>
              <a:rPr lang="ru-RU" sz="27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рамките</a:t>
            </a:r>
            <a:r>
              <a:rPr lang="ru-RU" sz="27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стратегии за </a:t>
            </a:r>
            <a:r>
              <a:rPr lang="ru-RU" sz="27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водено</a:t>
            </a:r>
            <a:r>
              <a:rPr lang="ru-RU" sz="27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27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общностите</a:t>
            </a:r>
            <a:r>
              <a:rPr lang="ru-RU" sz="27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местно</a:t>
            </a:r>
            <a:r>
              <a:rPr lang="ru-RU" sz="27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развитие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38308"/>
            <a:ext cx="8208912" cy="4360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Бенефициенти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проекти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към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стратегиите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местно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развитие:</a:t>
            </a:r>
          </a:p>
          <a:p>
            <a:pPr algn="just"/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err="1">
                <a:solidFill>
                  <a:prstClr val="black"/>
                </a:solidFill>
                <a:latin typeface="Arial" charset="0"/>
              </a:rPr>
              <a:t>Местни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заинтересовани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лица с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проекти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към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стратегията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, в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т.ч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. МИГ;</a:t>
            </a: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err="1">
                <a:solidFill>
                  <a:prstClr val="black"/>
                </a:solidFill>
                <a:latin typeface="Arial" charset="0"/>
              </a:rPr>
              <a:t>Бенефициентите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по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подмярката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с постоянен адрес или седалище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територията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МИГ;</a:t>
            </a: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Проектите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се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изпълняват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територията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МИГ;</a:t>
            </a: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Проектите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трябва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да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бъдат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съответствие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с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приоритетите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ВОМР, Регламент (EC) № 1305/2013 г. и да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допринасят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постигането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целите на СМР.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2660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44624"/>
            <a:ext cx="2304255" cy="77584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6560"/>
            <a:ext cx="8229600" cy="1556295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Подмярка 19.2 </a:t>
            </a:r>
            <a:r>
              <a:rPr lang="ru-RU" sz="27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Прилагане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операции в </a:t>
            </a:r>
            <a:r>
              <a:rPr lang="ru-RU" sz="27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рамките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стратегии за </a:t>
            </a:r>
            <a:r>
              <a:rPr lang="ru-RU" sz="27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водено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27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общностите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местно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развитие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0280" y="1628800"/>
            <a:ext cx="8136904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Мерки,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допустими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включване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стратегията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Мерки, избрани в ПРСР 2014-2020 г. (да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съответстват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приложимите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условия на Регламент (EC) № 1305/2013);</a:t>
            </a: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Мерки от Регламент (EC) № 1305/2013 (да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съответстват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приложимите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условия на регламента);</a:t>
            </a: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Мерки,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извън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обхвата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мерките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от Регламент (EC) № 1305/2013, но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съответстващи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изискванията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по него,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както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и операции,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допустими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съгласно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условията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и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изискванията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по ЕФРР, ЕСФ и ЕФМДР. (да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допринасят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постигането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приоритетите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ПРСР,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съответната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ОП,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финансираща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стратегията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за ВОМР и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конкретната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стратегия);</a:t>
            </a: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Не се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включват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мерки от ПРСР 2014-2020 г.,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предвиждащи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фиксирани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плащания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и мерки,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свързани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със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схеми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плащане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площ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19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470" y="1451685"/>
            <a:ext cx="8504487" cy="4861414"/>
          </a:xfrm>
        </p:spPr>
        <p:txBody>
          <a:bodyPr>
            <a:normAutofit fontScale="32500" lnSpcReduction="20000"/>
          </a:bodyPr>
          <a:lstStyle/>
          <a:p>
            <a:pPr marL="109728" indent="0">
              <a:buNone/>
            </a:pPr>
            <a:endParaRPr lang="ru-RU" sz="6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ru-RU" sz="62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Съдържание</a:t>
            </a:r>
            <a:r>
              <a:rPr lang="ru-RU" sz="6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200" b="1" u="sng" dirty="0">
                <a:latin typeface="Arial" panose="020B0604020202020204" pitchFamily="34" charset="0"/>
                <a:cs typeface="Arial" panose="020B0604020202020204" pitchFamily="34" charset="0"/>
              </a:rPr>
              <a:t>на СМР </a:t>
            </a:r>
            <a:r>
              <a:rPr lang="ru-RU" sz="6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съгласно</a:t>
            </a:r>
            <a:r>
              <a:rPr lang="ru-RU" sz="6200" b="1" u="sng" dirty="0">
                <a:latin typeface="Arial" panose="020B0604020202020204" pitchFamily="34" charset="0"/>
                <a:cs typeface="Arial" panose="020B0604020202020204" pitchFamily="34" charset="0"/>
              </a:rPr>
              <a:t> чл. 33 на Регламент </a:t>
            </a:r>
            <a:r>
              <a:rPr lang="ru-RU" sz="6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1303/2013:</a:t>
            </a:r>
            <a:endParaRPr lang="bg-BG" sz="6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sz="5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bg-BG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Определяне на района и населението, обхванати от стратегията;</a:t>
            </a:r>
          </a:p>
          <a:p>
            <a:pPr algn="just"/>
            <a:r>
              <a:rPr lang="bg-BG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 на нуждите и потенциала за развитие на района, вкл. анализ на силните и слабите страни, възможностите и заплахите;</a:t>
            </a:r>
          </a:p>
          <a:p>
            <a:pPr algn="just"/>
            <a:r>
              <a:rPr lang="bg-BG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Описание на стратегията и нейните цели, описание на интегрирания и иновативните характеристики на стратегията и йерархията на целите, вкл. цели за крайните продукти и резултати;</a:t>
            </a:r>
          </a:p>
          <a:p>
            <a:pPr algn="just"/>
            <a:r>
              <a:rPr lang="bg-BG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Описание на процеса на участие в общността в разработването на стратегията;</a:t>
            </a:r>
          </a:p>
          <a:p>
            <a:pPr algn="just"/>
            <a:r>
              <a:rPr lang="bg-BG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План за действие, който показва как целите ще бъдат превърнати в резултати;</a:t>
            </a:r>
          </a:p>
          <a:p>
            <a:pPr algn="just"/>
            <a:r>
              <a:rPr lang="bg-BG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Описание на уредбата за управлението и мониторинга на стратегията, която показва капацитета на МИГ да изпълни стратегията;</a:t>
            </a:r>
          </a:p>
          <a:p>
            <a:pPr algn="just"/>
            <a:r>
              <a:rPr lang="bg-BG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Финансов план на стратегията, вкл. планираното разпределение на средства от всеки от съответните ЕСИФ.</a:t>
            </a:r>
          </a:p>
          <a:p>
            <a:endParaRPr lang="bg-B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ru-RU" sz="3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ru-RU" sz="3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ru-RU" sz="3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endParaRPr lang="bg-BG" sz="3200" dirty="0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50" y="48771"/>
            <a:ext cx="230505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66750" y="620688"/>
            <a:ext cx="82817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Подмярка 19.2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Прилагане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на операции в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рамките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на стратегии за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водено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общностите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местно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развитие </a:t>
            </a:r>
            <a:endParaRPr lang="bg-BG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405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Критерии за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избор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на СМР:</a:t>
            </a:r>
          </a:p>
          <a:p>
            <a:pPr marL="109728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Качество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партньорството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Степен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консултиране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включване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всички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заинтересовани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групи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процеса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създаване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партньорството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разработване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стратегията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9728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Качество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 СМР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Капацитет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прилагане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стратегията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bg-BG" sz="2000" dirty="0" smtClean="0"/>
          </a:p>
          <a:p>
            <a:pPr marL="109728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bg-BG" sz="2000" dirty="0" smtClean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Подробни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под-критерии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изброените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критерии за оценка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ще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представени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нормативния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акт за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прилагане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 подхода ВОМР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bg-BG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611560" y="681038"/>
            <a:ext cx="8301608" cy="1143000"/>
          </a:xfrm>
        </p:spPr>
        <p:txBody>
          <a:bodyPr>
            <a:noAutofit/>
          </a:bodyPr>
          <a:lstStyle/>
          <a:p>
            <a:r>
              <a:rPr lang="ru-RU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Подмярка 19.2 </a:t>
            </a:r>
            <a:r>
              <a:rPr lang="ru-RU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Прилагане</a:t>
            </a:r>
            <a:r>
              <a:rPr lang="ru-RU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операции в </a:t>
            </a:r>
            <a:r>
              <a:rPr lang="ru-RU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рамките</a:t>
            </a:r>
            <a:r>
              <a:rPr lang="ru-RU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стратегии за </a:t>
            </a:r>
            <a:r>
              <a:rPr lang="ru-RU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водено</a:t>
            </a:r>
            <a:r>
              <a:rPr lang="ru-RU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общностите</a:t>
            </a:r>
            <a:r>
              <a:rPr lang="ru-RU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местно</a:t>
            </a:r>
            <a:r>
              <a:rPr lang="ru-RU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развитие</a:t>
            </a:r>
            <a:endParaRPr lang="en-US" sz="24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742" y="88106"/>
            <a:ext cx="230505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82900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44624"/>
            <a:ext cx="2304255" cy="77584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0417"/>
            <a:ext cx="8229600" cy="764207"/>
          </a:xfrm>
        </p:spPr>
        <p:txBody>
          <a:bodyPr>
            <a:normAutofit fontScale="90000"/>
          </a:bodyPr>
          <a:lstStyle/>
          <a:p>
            <a:r>
              <a:rPr lang="bg-BG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Подмярка 19.2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Прилагане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операции в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рамките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стратегии за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водено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общностите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местно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развитие</a:t>
            </a:r>
            <a:r>
              <a:rPr lang="bg-BG" sz="3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3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1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705535"/>
            <a:ext cx="8064896" cy="4565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Процедура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избор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на СМР:</a:t>
            </a: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err="1" smtClean="0">
                <a:solidFill>
                  <a:prstClr val="black"/>
                </a:solidFill>
                <a:latin typeface="Arial" charset="0"/>
              </a:rPr>
              <a:t>Обявяване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покана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за прием на стратегии;</a:t>
            </a: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Проверка за административно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съответствие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и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допустимост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заявленията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(от </a:t>
            </a:r>
            <a:r>
              <a:rPr lang="ru-RU" dirty="0" err="1" smtClean="0">
                <a:solidFill>
                  <a:prstClr val="black"/>
                </a:solidFill>
                <a:latin typeface="Arial" charset="0"/>
              </a:rPr>
              <a:t>комисия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избор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);</a:t>
            </a: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err="1">
                <a:solidFill>
                  <a:prstClr val="black"/>
                </a:solidFill>
                <a:latin typeface="Arial" charset="0"/>
              </a:rPr>
              <a:t>Техническа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оценка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постъпилите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стратегии (от </a:t>
            </a:r>
            <a:r>
              <a:rPr lang="ru-RU" dirty="0" err="1" smtClean="0">
                <a:solidFill>
                  <a:prstClr val="black"/>
                </a:solidFill>
                <a:latin typeface="Arial" charset="0"/>
              </a:rPr>
              <a:t>комисия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избор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).</a:t>
            </a:r>
          </a:p>
          <a:p>
            <a:pPr marL="342900" indent="-342900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всички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стратегии,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преминали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проверка за административно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съответствие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допустимост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се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извършва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техническа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оценка по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определените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критерии 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избор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</a:pP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Критериите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избор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тяхната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тежест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публикуват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поканата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 прием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6613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" y="0"/>
            <a:ext cx="2698900" cy="9087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Какво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е ВОМР?</a:t>
            </a:r>
          </a:p>
          <a:p>
            <a:pPr marL="0" indent="0" algn="just"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Съгласно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чл. 32 от Регламент (ЕС) 1303/2013 г., </a:t>
            </a:r>
          </a:p>
          <a:p>
            <a:pPr marL="0" indent="0" algn="just">
              <a:buNone/>
            </a:pP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Воденото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общностите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местно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развитие:</a:t>
            </a:r>
          </a:p>
          <a:p>
            <a:pPr marL="0" indent="0" algn="just"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/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олучава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подкрепа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от ЕЗФРСР – ЛИДЕР;</a:t>
            </a:r>
          </a:p>
          <a:p>
            <a:pPr marL="0" indent="0" algn="just"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/>
            <a: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bg-BG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оже да получи подкрепа и от ЕФРР, ЕСФ и ЕФМДР.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ВОМР</a:t>
            </a:r>
            <a:endParaRPr lang="bg-BG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8769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76" y="44624"/>
            <a:ext cx="2304255" cy="77584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82216"/>
            <a:ext cx="8229600" cy="830560"/>
          </a:xfrm>
        </p:spPr>
        <p:txBody>
          <a:bodyPr>
            <a:normAutofit fontScale="90000"/>
          </a:bodyPr>
          <a:lstStyle/>
          <a:p>
            <a:r>
              <a:rPr lang="bg-BG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Подмярка 19.2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Прилагане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операции в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рамките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стратегии за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водено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общностите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местно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развитие</a:t>
            </a:r>
            <a:r>
              <a:rPr lang="bg-BG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700808"/>
            <a:ext cx="799288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</a:pPr>
            <a:r>
              <a:rPr lang="ru-RU" sz="2000" b="1" u="sng" dirty="0" err="1">
                <a:solidFill>
                  <a:prstClr val="black"/>
                </a:solidFill>
                <a:latin typeface="Arial" charset="0"/>
              </a:rPr>
              <a:t>Комисия</a:t>
            </a:r>
            <a:r>
              <a:rPr lang="ru-RU" sz="2000" b="1" u="sng" dirty="0">
                <a:solidFill>
                  <a:prstClr val="black"/>
                </a:solidFill>
                <a:latin typeface="Arial" charset="0"/>
              </a:rPr>
              <a:t> за </a:t>
            </a:r>
            <a:r>
              <a:rPr lang="ru-RU" sz="2000" b="1" u="sng" dirty="0" err="1">
                <a:solidFill>
                  <a:prstClr val="black"/>
                </a:solidFill>
                <a:latin typeface="Arial" charset="0"/>
              </a:rPr>
              <a:t>избор</a:t>
            </a:r>
            <a:r>
              <a:rPr lang="ru-RU" sz="2000" b="1" u="sng" dirty="0">
                <a:solidFill>
                  <a:prstClr val="black"/>
                </a:solidFill>
                <a:latin typeface="Arial" charset="0"/>
              </a:rPr>
              <a:t> на МИГ и </a:t>
            </a:r>
            <a:r>
              <a:rPr lang="ru-RU" sz="2000" b="1" u="sng" dirty="0" smtClean="0">
                <a:solidFill>
                  <a:prstClr val="black"/>
                </a:solidFill>
                <a:latin typeface="Arial" charset="0"/>
              </a:rPr>
              <a:t>СМР:</a:t>
            </a:r>
            <a:endParaRPr lang="ru-RU" sz="2000" b="1" u="sng" dirty="0">
              <a:solidFill>
                <a:prstClr val="black"/>
              </a:solidFill>
              <a:latin typeface="Arial" charset="0"/>
            </a:endParaRPr>
          </a:p>
          <a:p>
            <a:pPr marL="109728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</a:pPr>
            <a:r>
              <a:rPr lang="ru-RU" dirty="0" err="1">
                <a:solidFill>
                  <a:prstClr val="black"/>
                </a:solidFill>
                <a:latin typeface="Arial" charset="0"/>
              </a:rPr>
              <a:t>Стратегиите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воденото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от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общностите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местно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развитие се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разглеждат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и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избират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от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комисия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създадена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с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тази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цел от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Управляващия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орган на ПРСР и се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одобряват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от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същия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УО.</a:t>
            </a: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ru-RU" sz="2000" dirty="0">
              <a:solidFill>
                <a:prstClr val="black"/>
              </a:solidFill>
              <a:latin typeface="Arial" charset="0"/>
            </a:endParaRPr>
          </a:p>
          <a:p>
            <a:pPr marL="109728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</a:pPr>
            <a:r>
              <a:rPr lang="ru-RU" sz="2000" b="1" u="sng" dirty="0" err="1">
                <a:solidFill>
                  <a:prstClr val="black"/>
                </a:solidFill>
                <a:latin typeface="Arial" charset="0"/>
              </a:rPr>
              <a:t>Състав</a:t>
            </a:r>
            <a:r>
              <a:rPr lang="ru-RU" sz="2000" b="1" u="sng" dirty="0">
                <a:solidFill>
                  <a:prstClr val="black"/>
                </a:solidFill>
                <a:latin typeface="Arial" charset="0"/>
              </a:rPr>
              <a:t>: </a:t>
            </a:r>
          </a:p>
          <a:p>
            <a:pPr marL="365760" lvl="1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err="1">
                <a:solidFill>
                  <a:prstClr val="black"/>
                </a:solidFill>
                <a:latin typeface="Arial" charset="0"/>
              </a:rPr>
              <a:t>Министерски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съвет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;</a:t>
            </a:r>
          </a:p>
          <a:p>
            <a:pPr marL="365760" lvl="1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Министерство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земеделието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и храните;</a:t>
            </a:r>
          </a:p>
          <a:p>
            <a:pPr marL="365760" lvl="1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err="1">
                <a:solidFill>
                  <a:prstClr val="black"/>
                </a:solidFill>
                <a:latin typeface="Arial" charset="0"/>
              </a:rPr>
              <a:t>Държавен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фонд „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Земеделие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“ –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Разплащателна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агенция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;</a:t>
            </a:r>
          </a:p>
          <a:p>
            <a:pPr marL="365760" lvl="1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err="1">
                <a:solidFill>
                  <a:prstClr val="black"/>
                </a:solidFill>
                <a:latin typeface="Arial" charset="0"/>
              </a:rPr>
              <a:t>Управляващите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органи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Оперативните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програми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; </a:t>
            </a:r>
          </a:p>
          <a:p>
            <a:pPr marL="365760" lvl="1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err="1">
                <a:solidFill>
                  <a:prstClr val="black"/>
                </a:solidFill>
                <a:latin typeface="Arial" charset="0"/>
              </a:rPr>
              <a:t>Външни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независими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оценители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;</a:t>
            </a:r>
          </a:p>
          <a:p>
            <a:pPr marL="365760" lvl="1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Наблюдатели. </a:t>
            </a:r>
          </a:p>
        </p:txBody>
      </p:sp>
    </p:spTree>
    <p:extLst>
      <p:ext uri="{BB962C8B-B14F-4D97-AF65-F5344CB8AC3E}">
        <p14:creationId xmlns:p14="http://schemas.microsoft.com/office/powerpoint/2010/main" val="7125321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76" y="44624"/>
            <a:ext cx="2304255" cy="77584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82216"/>
            <a:ext cx="8229600" cy="830560"/>
          </a:xfrm>
        </p:spPr>
        <p:txBody>
          <a:bodyPr>
            <a:normAutofit fontScale="90000"/>
          </a:bodyPr>
          <a:lstStyle/>
          <a:p>
            <a:r>
              <a:rPr lang="bg-BG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Подмярка 19.2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Прилагане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операции в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рамките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стратегии за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водено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общностите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местно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развитие</a:t>
            </a:r>
            <a:r>
              <a:rPr lang="bg-BG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700808"/>
            <a:ext cx="7992888" cy="358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</a:pPr>
            <a:r>
              <a:rPr lang="ru-RU" sz="2000" b="1" u="sng" dirty="0" err="1" smtClean="0">
                <a:solidFill>
                  <a:prstClr val="black"/>
                </a:solidFill>
                <a:latin typeface="Arial" charset="0"/>
              </a:rPr>
              <a:t>Сключване</a:t>
            </a:r>
            <a:r>
              <a:rPr lang="ru-RU" sz="2000" b="1" u="sng" dirty="0" smtClean="0">
                <a:solidFill>
                  <a:prstClr val="black"/>
                </a:solidFill>
                <a:latin typeface="Arial" charset="0"/>
              </a:rPr>
              <a:t> на договор между:</a:t>
            </a:r>
            <a:endParaRPr lang="ru-RU" sz="2000" b="1" u="sng" dirty="0">
              <a:solidFill>
                <a:prstClr val="black"/>
              </a:solidFill>
              <a:latin typeface="Arial" charset="0"/>
            </a:endParaRPr>
          </a:p>
          <a:p>
            <a:pPr marL="109728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</a:pP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365760" lvl="1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УО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програмите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които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участват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във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финансирането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стратегията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за ВОМР;</a:t>
            </a:r>
          </a:p>
          <a:p>
            <a:pPr marL="365760" lvl="1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365760" lvl="1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err="1">
                <a:solidFill>
                  <a:prstClr val="black"/>
                </a:solidFill>
                <a:latin typeface="Arial" charset="0"/>
              </a:rPr>
              <a:t>Местната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инициативна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група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;</a:t>
            </a:r>
          </a:p>
          <a:p>
            <a:pPr marL="365760" lvl="1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365760" lvl="1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err="1">
                <a:solidFill>
                  <a:prstClr val="black"/>
                </a:solidFill>
                <a:latin typeface="Arial" charset="0"/>
              </a:rPr>
              <a:t>Разплащателна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Arial" charset="0"/>
              </a:rPr>
              <a:t>агенция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.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109728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</a:pP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109728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</a:pPr>
            <a:r>
              <a:rPr lang="ru-RU" dirty="0" err="1">
                <a:solidFill>
                  <a:prstClr val="black"/>
                </a:solidFill>
                <a:latin typeface="Arial" charset="0"/>
              </a:rPr>
              <a:t>Най-късно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до две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години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след одобрение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Споразумението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партньорство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, УО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одобрява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първите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стратегии за ВОМР.</a:t>
            </a:r>
          </a:p>
        </p:txBody>
      </p:sp>
    </p:spTree>
    <p:extLst>
      <p:ext uri="{BB962C8B-B14F-4D97-AF65-F5344CB8AC3E}">
        <p14:creationId xmlns:p14="http://schemas.microsoft.com/office/powerpoint/2010/main" val="4746737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44624"/>
            <a:ext cx="2304255" cy="77584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6561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err="1">
                <a:effectLst/>
                <a:latin typeface="Arial" pitchFamily="34" charset="0"/>
                <a:cs typeface="Arial" pitchFamily="34" charset="0"/>
              </a:rPr>
              <a:t>Подмярка</a:t>
            </a: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 19.2 </a:t>
            </a:r>
            <a:r>
              <a:rPr lang="ru-RU" sz="2400" dirty="0" err="1">
                <a:effectLst/>
                <a:latin typeface="Arial" pitchFamily="34" charset="0"/>
                <a:cs typeface="Arial" pitchFamily="34" charset="0"/>
              </a:rPr>
              <a:t>Прилагане</a:t>
            </a: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 на операции в </a:t>
            </a:r>
            <a:r>
              <a:rPr lang="ru-RU" sz="2400" dirty="0" err="1">
                <a:effectLst/>
                <a:latin typeface="Arial" pitchFamily="34" charset="0"/>
                <a:cs typeface="Arial" pitchFamily="34" charset="0"/>
              </a:rPr>
              <a:t>рамките</a:t>
            </a: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 на стратегии за </a:t>
            </a:r>
            <a:r>
              <a:rPr lang="ru-RU" sz="2400" dirty="0" err="1">
                <a:effectLst/>
                <a:latin typeface="Arial" pitchFamily="34" charset="0"/>
                <a:cs typeface="Arial" pitchFamily="34" charset="0"/>
              </a:rPr>
              <a:t>водено</a:t>
            </a: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 от </a:t>
            </a:r>
            <a:r>
              <a:rPr lang="ru-RU" sz="2400" dirty="0" err="1">
                <a:effectLst/>
                <a:latin typeface="Arial" pitchFamily="34" charset="0"/>
                <a:cs typeface="Arial" pitchFamily="34" charset="0"/>
              </a:rPr>
              <a:t>общностите</a:t>
            </a: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effectLst/>
                <a:latin typeface="Arial" pitchFamily="34" charset="0"/>
                <a:cs typeface="Arial" pitchFamily="34" charset="0"/>
              </a:rPr>
              <a:t>местно</a:t>
            </a: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 развитие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438308"/>
            <a:ext cx="8208912" cy="4780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Критерии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за подбор на </a:t>
            </a:r>
            <a:r>
              <a:rPr lang="ru-RU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проекти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към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СМР:</a:t>
            </a:r>
            <a:endParaRPr lang="ru-RU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/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Принципите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критериите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за подбор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проекти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към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стратегиите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се определят от МИГ и се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одобряват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от УО по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време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процедурата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избор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МИГ.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err="1">
                <a:solidFill>
                  <a:prstClr val="black"/>
                </a:solidFill>
                <a:latin typeface="Arial" charset="0"/>
              </a:rPr>
              <a:t>Изборът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проекти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от МИГ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следва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да се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основава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документирана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оценка,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която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показва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обоснованост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и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безпристрастност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решението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по отношение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приложимите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критерии 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съответствие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което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е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взето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при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спазване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правила 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лиспа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конфликт на </a:t>
            </a:r>
            <a:r>
              <a:rPr lang="ru-RU" dirty="0" err="1" smtClean="0">
                <a:solidFill>
                  <a:prstClr val="black"/>
                </a:solidFill>
                <a:latin typeface="Arial" charset="0"/>
              </a:rPr>
              <a:t>интереси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err="1">
                <a:solidFill>
                  <a:prstClr val="black"/>
                </a:solidFill>
                <a:latin typeface="Arial" charset="0"/>
              </a:rPr>
              <a:t>Изборът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следва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да е публичен – чрез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публикуване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протоколите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от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заседанията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избор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проекти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сайта на МИГ, информация чрез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местни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медии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и др.).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8489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44624"/>
            <a:ext cx="2304255" cy="77584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656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Подмярка</a:t>
            </a:r>
            <a:r>
              <a:rPr lang="ru-RU" sz="27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19.2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Прилагане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операции в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рамките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стратегии за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водено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общностите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местно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развитие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38308"/>
            <a:ext cx="8136904" cy="5334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just"/>
            <a:r>
              <a:rPr lang="ru-RU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Интензитет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и размер на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помощта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До 100%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в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зависимост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от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конкретните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дейности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и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мерките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, по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които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се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финансират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проектите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към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СМР и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приложимия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режим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държавна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Arial" charset="0"/>
              </a:rPr>
              <a:t>помощ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.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МИГ </a:t>
            </a:r>
            <a:r>
              <a:rPr lang="ru-RU" dirty="0" err="1" smtClean="0">
                <a:solidFill>
                  <a:prstClr val="black"/>
                </a:solidFill>
                <a:latin typeface="Arial" charset="0"/>
              </a:rPr>
              <a:t>могат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 да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предлагат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различен от определения в ПРСР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интензитет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по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мерките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в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тяхната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стратегия, без да </a:t>
            </a:r>
            <a:r>
              <a:rPr lang="ru-RU" dirty="0" err="1" smtClean="0">
                <a:solidFill>
                  <a:prstClr val="black"/>
                </a:solidFill>
                <a:latin typeface="Arial" charset="0"/>
              </a:rPr>
              <a:t>превишава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определения в Регламент (EC) № 1305/2013 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съответната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мярка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За мерки от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стратегията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които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не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включени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в ПРСР и не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част от Регламент (EC) № 1305/2013,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интензитетът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се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определя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в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зависимост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от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бенефициента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(публично или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частно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лице), вида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инвестициите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по проекта (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генериращ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или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негенериращ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приходи) и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ползата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местната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общност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. 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846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44624"/>
            <a:ext cx="2304255" cy="77584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656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Подмярка</a:t>
            </a:r>
            <a:r>
              <a:rPr lang="ru-RU" sz="27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19.2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Прилагане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операции в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рамките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стратегии за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водено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общностите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местно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развитие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38308"/>
            <a:ext cx="813690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just"/>
            <a:r>
              <a:rPr lang="ru-RU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Интензитет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и размер на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помощта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ru-RU" sz="1600" dirty="0" smtClean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1600" dirty="0" smtClean="0">
                <a:solidFill>
                  <a:prstClr val="black"/>
                </a:solidFill>
                <a:latin typeface="Arial" charset="0"/>
              </a:rPr>
              <a:t>За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местните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инициативни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групи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с население до 15 000 жители (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включително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) е предвиден максимален бюджет за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изпълнение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проекти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по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стратегиите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за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местно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развитие,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финансирани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по ЕЗФРСР, в размер до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левовата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равностойност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на 1 000 000 евро, а за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групи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с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по-голямо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население – до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левовата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равностойност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на 1 500 000 евро. </a:t>
            </a: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ru-RU" sz="1600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1600" dirty="0">
                <a:solidFill>
                  <a:prstClr val="black"/>
                </a:solidFill>
                <a:latin typeface="Arial" charset="0"/>
              </a:rPr>
              <a:t>По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време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изпълнение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на СМР при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преценка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и след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извършен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анализ и оценка УО на ПРСР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може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да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прехвърля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средства от бюджета на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една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СМР в бюджета на друга.</a:t>
            </a: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ru-RU" sz="1600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1600" dirty="0">
                <a:solidFill>
                  <a:prstClr val="black"/>
                </a:solidFill>
                <a:latin typeface="Arial" charset="0"/>
              </a:rPr>
              <a:t>Всяка стратегия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съдържа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финансов план,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включително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планираното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разпределение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средствата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от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всеки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от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съответните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ЕСИФ. (чл. 33, т.1, б. „ж“ от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Регл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. 1303).</a:t>
            </a:r>
          </a:p>
        </p:txBody>
      </p:sp>
    </p:spTree>
    <p:extLst>
      <p:ext uri="{BB962C8B-B14F-4D97-AF65-F5344CB8AC3E}">
        <p14:creationId xmlns:p14="http://schemas.microsoft.com/office/powerpoint/2010/main" val="40258510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44624"/>
            <a:ext cx="2304255" cy="77584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656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Подмярка</a:t>
            </a:r>
            <a:r>
              <a:rPr lang="ru-RU" sz="27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19.2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Прилагане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операции в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рамките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стратегии за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водено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общностите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местно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развитие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38308"/>
            <a:ext cx="8136904" cy="4637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Интензитет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и размер на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помощта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err="1" smtClean="0">
                <a:solidFill>
                  <a:prstClr val="black"/>
                </a:solidFill>
                <a:latin typeface="Arial" charset="0"/>
              </a:rPr>
              <a:t>Максимална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Arial" charset="0"/>
              </a:rPr>
              <a:t>стойност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 на проект: </a:t>
            </a:r>
          </a:p>
          <a:p>
            <a:pPr marL="822960" lvl="1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200 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000 евро 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проекти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подпомагани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със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средства от ПРСР, ПМДР, от ОПРЧР и от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ОПНОИР;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822960" lvl="1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60 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евро 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хектар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консервационни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дейности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финансирани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от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ОПОС;</a:t>
            </a:r>
          </a:p>
          <a:p>
            <a:pPr marL="822960" lvl="1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bg-BG" dirty="0" smtClean="0">
                <a:solidFill>
                  <a:prstClr val="black"/>
                </a:solidFill>
                <a:latin typeface="Arial" charset="0"/>
              </a:rPr>
              <a:t>за </a:t>
            </a:r>
            <a:r>
              <a:rPr lang="bg-BG" dirty="0">
                <a:solidFill>
                  <a:prstClr val="black"/>
                </a:solidFill>
                <a:latin typeface="Arial" charset="0"/>
              </a:rPr>
              <a:t>проектите, финансирани по ОПИК – стойността се посочва в поканата на МИГ, одобрена от </a:t>
            </a:r>
            <a:r>
              <a:rPr lang="bg-BG" dirty="0" smtClean="0">
                <a:solidFill>
                  <a:prstClr val="black"/>
                </a:solidFill>
                <a:latin typeface="Arial" charset="0"/>
              </a:rPr>
              <a:t>УО.</a:t>
            </a:r>
            <a:endParaRPr lang="bg-BG" dirty="0">
              <a:solidFill>
                <a:prstClr val="black"/>
              </a:solidFill>
              <a:latin typeface="Arial" charset="0"/>
            </a:endParaRPr>
          </a:p>
          <a:p>
            <a:pPr marL="109728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</a:pPr>
            <a:endParaRPr lang="ru-RU" dirty="0" smtClean="0">
              <a:solidFill>
                <a:prstClr val="black"/>
              </a:solidFill>
              <a:latin typeface="Arial" charset="0"/>
            </a:endParaRPr>
          </a:p>
          <a:p>
            <a:pPr marL="109728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</a:pPr>
            <a:endParaRPr lang="ru-RU" dirty="0" smtClean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err="1" smtClean="0">
                <a:solidFill>
                  <a:prstClr val="black"/>
                </a:solidFill>
                <a:latin typeface="Arial" charset="0"/>
              </a:rPr>
              <a:t>Максималната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стойност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и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интензитета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помощта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за проект,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финансиран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по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повече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от един фонд </a:t>
            </a:r>
            <a:r>
              <a:rPr lang="ru-RU" b="1" dirty="0">
                <a:solidFill>
                  <a:prstClr val="black"/>
                </a:solidFill>
                <a:latin typeface="Arial" charset="0"/>
              </a:rPr>
              <a:t>(</a:t>
            </a:r>
            <a:r>
              <a:rPr lang="ru-RU" b="1" dirty="0" err="1">
                <a:solidFill>
                  <a:prstClr val="black"/>
                </a:solidFill>
                <a:latin typeface="Arial" charset="0"/>
              </a:rPr>
              <a:t>интегриран</a:t>
            </a:r>
            <a:r>
              <a:rPr lang="ru-RU" b="1" dirty="0">
                <a:solidFill>
                  <a:prstClr val="black"/>
                </a:solidFill>
                <a:latin typeface="Arial" charset="0"/>
              </a:rPr>
              <a:t> проект) 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е определен в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нормативния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акт 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прилагането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подхода ВОМР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.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200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44624"/>
            <a:ext cx="2304255" cy="77584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6561"/>
            <a:ext cx="8424936" cy="1143000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effectLst/>
                <a:latin typeface="Arial" pitchFamily="34" charset="0"/>
                <a:cs typeface="Arial" pitchFamily="34" charset="0"/>
              </a:rPr>
              <a:t>Подмярка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19.3 Подготовка и </a:t>
            </a:r>
            <a:r>
              <a:rPr lang="ru-RU" sz="2400" dirty="0" err="1">
                <a:effectLst/>
                <a:latin typeface="Arial" pitchFamily="34" charset="0"/>
                <a:cs typeface="Arial" pitchFamily="34" charset="0"/>
              </a:rPr>
              <a:t>изпълнение</a:t>
            </a: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 на </a:t>
            </a:r>
            <a:r>
              <a:rPr lang="ru-RU" sz="2400" dirty="0" err="1">
                <a:effectLst/>
                <a:latin typeface="Arial" pitchFamily="34" charset="0"/>
                <a:cs typeface="Arial" pitchFamily="34" charset="0"/>
              </a:rPr>
              <a:t>дейности</a:t>
            </a: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 за </a:t>
            </a:r>
            <a:r>
              <a:rPr lang="ru-RU" sz="2400" dirty="0" err="1">
                <a:effectLst/>
                <a:latin typeface="Arial" pitchFamily="34" charset="0"/>
                <a:cs typeface="Arial" pitchFamily="34" charset="0"/>
              </a:rPr>
              <a:t>сътрудничество</a:t>
            </a: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 на </a:t>
            </a:r>
            <a:r>
              <a:rPr lang="ru-RU" sz="2400" dirty="0" err="1">
                <a:effectLst/>
                <a:latin typeface="Arial" pitchFamily="34" charset="0"/>
                <a:cs typeface="Arial" pitchFamily="34" charset="0"/>
              </a:rPr>
              <a:t>местни</a:t>
            </a: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effectLst/>
                <a:latin typeface="Arial" pitchFamily="34" charset="0"/>
                <a:cs typeface="Arial" pitchFamily="34" charset="0"/>
              </a:rPr>
              <a:t>инициативни</a:t>
            </a: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effectLst/>
                <a:latin typeface="Arial" pitchFamily="34" charset="0"/>
                <a:cs typeface="Arial" pitchFamily="34" charset="0"/>
              </a:rPr>
              <a:t>групи</a:t>
            </a:r>
            <a:endParaRPr lang="en-US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38308"/>
            <a:ext cx="813690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Бенефициенти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1600" dirty="0" err="1" smtClean="0">
                <a:solidFill>
                  <a:prstClr val="black"/>
                </a:solidFill>
                <a:latin typeface="Arial" charset="0"/>
              </a:rPr>
              <a:t>Местни</a:t>
            </a:r>
            <a:r>
              <a:rPr lang="ru-RU" sz="16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 charset="0"/>
              </a:rPr>
              <a:t>инициативни</a:t>
            </a:r>
            <a:r>
              <a:rPr lang="ru-RU" sz="16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 charset="0"/>
              </a:rPr>
              <a:t>групи</a:t>
            </a:r>
            <a:r>
              <a:rPr lang="ru-RU" sz="1600" dirty="0" smtClean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одобрени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от </a:t>
            </a:r>
            <a:r>
              <a:rPr lang="ru-RU" sz="1600" dirty="0" err="1">
                <a:solidFill>
                  <a:prstClr val="black"/>
                </a:solidFill>
                <a:latin typeface="Arial" charset="0"/>
              </a:rPr>
              <a:t>Управляващия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Arial" charset="0"/>
              </a:rPr>
              <a:t>орган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.</a:t>
            </a:r>
            <a:endParaRPr lang="ru-RU" sz="1600" dirty="0" smtClean="0">
              <a:solidFill>
                <a:prstClr val="black"/>
              </a:solidFill>
              <a:latin typeface="Arial" charset="0"/>
            </a:endParaRPr>
          </a:p>
          <a:p>
            <a:pPr marL="109728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</a:pPr>
            <a:endParaRPr lang="ru-RU" sz="1600" dirty="0" smtClean="0">
              <a:solidFill>
                <a:prstClr val="black"/>
              </a:solidFill>
              <a:latin typeface="Arial" charset="0"/>
            </a:endParaRPr>
          </a:p>
          <a:p>
            <a:pPr marL="109728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</a:pPr>
            <a:r>
              <a:rPr lang="ru-RU" sz="2000" b="1" u="sng" dirty="0" smtClean="0">
                <a:solidFill>
                  <a:prstClr val="black"/>
                </a:solidFill>
                <a:latin typeface="Arial" charset="0"/>
              </a:rPr>
              <a:t>Вид на </a:t>
            </a:r>
            <a:r>
              <a:rPr lang="ru-RU" sz="2000" b="1" u="sng" dirty="0" err="1" smtClean="0">
                <a:solidFill>
                  <a:prstClr val="black"/>
                </a:solidFill>
                <a:latin typeface="Arial" charset="0"/>
              </a:rPr>
              <a:t>помощта</a:t>
            </a:r>
            <a:r>
              <a:rPr lang="ru-RU" sz="2000" b="1" u="sng" dirty="0" smtClean="0">
                <a:solidFill>
                  <a:prstClr val="black"/>
                </a:solidFill>
                <a:latin typeface="Arial" charset="0"/>
              </a:rPr>
              <a:t>:</a:t>
            </a:r>
            <a:endParaRPr lang="ru-RU" sz="2000" b="1" u="sng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bg-BG" sz="1600" dirty="0">
                <a:latin typeface="Arial" pitchFamily="34" charset="0"/>
                <a:cs typeface="Arial" pitchFamily="34" charset="0"/>
              </a:rPr>
              <a:t>Разходи за техническа помощ за подготвителни дейности по проекти за </a:t>
            </a:r>
            <a:r>
              <a:rPr lang="bg-BG" sz="1600" dirty="0" err="1">
                <a:latin typeface="Arial" pitchFamily="34" charset="0"/>
                <a:cs typeface="Arial" pitchFamily="34" charset="0"/>
              </a:rPr>
              <a:t>междутериториално</a:t>
            </a:r>
            <a:r>
              <a:rPr lang="bg-BG" sz="1600" dirty="0">
                <a:latin typeface="Arial" pitchFamily="34" charset="0"/>
                <a:cs typeface="Arial" pitchFamily="34" charset="0"/>
              </a:rPr>
              <a:t> и транснационално сътрудничество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 (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разходи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за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срещи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организиране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на мероприятия за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планиране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на проект и за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разработване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на проекта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109728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</a:pP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bg-BG" sz="1600" dirty="0">
                <a:latin typeface="Arial" pitchFamily="34" charset="0"/>
                <a:cs typeface="Arial" pitchFamily="34" charset="0"/>
              </a:rPr>
              <a:t>Разходи за сътрудничество в рамките на Република България (вътрешно-териториално сътрудничество) или проекти за сътрудничество между територии в две или повече държави членки или с територии в трети държави (транснационално сътрудничество)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разходи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за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разработване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съвместен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продукт/услуга, за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проучвания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реализиране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на промоционални и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маркетингови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кампании, обучения,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семинари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срещи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съвместни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събития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създаване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поддръжка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на общи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структури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координация на проекта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6345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44624"/>
            <a:ext cx="2304255" cy="77584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6561"/>
            <a:ext cx="8352928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Подмярка 19.3 Подготовка и </a:t>
            </a:r>
            <a:r>
              <a:rPr lang="ru-RU" sz="2400" dirty="0" err="1" smtClean="0">
                <a:effectLst/>
                <a:latin typeface="Arial" pitchFamily="34" charset="0"/>
                <a:cs typeface="Arial" pitchFamily="34" charset="0"/>
              </a:rPr>
              <a:t>изпълнение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 на </a:t>
            </a:r>
            <a:r>
              <a:rPr lang="ru-RU" sz="2400" dirty="0" err="1" smtClean="0">
                <a:effectLst/>
                <a:latin typeface="Arial" pitchFamily="34" charset="0"/>
                <a:cs typeface="Arial" pitchFamily="34" charset="0"/>
              </a:rPr>
              <a:t>дейности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 за </a:t>
            </a:r>
            <a:r>
              <a:rPr lang="ru-RU" sz="2400" dirty="0" err="1" smtClean="0">
                <a:effectLst/>
                <a:latin typeface="Arial" pitchFamily="34" charset="0"/>
                <a:cs typeface="Arial" pitchFamily="34" charset="0"/>
              </a:rPr>
              <a:t>сътрудничество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 на </a:t>
            </a:r>
            <a:r>
              <a:rPr lang="ru-RU" sz="2400" dirty="0" err="1" smtClean="0">
                <a:effectLst/>
                <a:latin typeface="Arial" pitchFamily="34" charset="0"/>
                <a:cs typeface="Arial" pitchFamily="34" charset="0"/>
              </a:rPr>
              <a:t>местни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effectLst/>
                <a:latin typeface="Arial" pitchFamily="34" charset="0"/>
                <a:cs typeface="Arial" pitchFamily="34" charset="0"/>
              </a:rPr>
              <a:t>инициативни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effectLst/>
                <a:latin typeface="Arial" pitchFamily="34" charset="0"/>
                <a:cs typeface="Arial" pitchFamily="34" charset="0"/>
              </a:rPr>
              <a:t>групи</a:t>
            </a:r>
            <a:endParaRPr lang="en-US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38308"/>
            <a:ext cx="8136904" cy="4544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Условия за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допустимост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проекти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Да 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се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прилагат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от МИГ,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одобрени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от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Управляващия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орган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;</a:t>
            </a:r>
          </a:p>
          <a:p>
            <a:pPr marL="109728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</a:pP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Да 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целят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развитието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територии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покрити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от стратегии на МИГ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;</a:t>
            </a:r>
          </a:p>
          <a:p>
            <a:pPr marL="109728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</a:pP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Да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съответстват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и да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допринасят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постигане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целите и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приоритетите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стратегиите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водено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от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общностите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местно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развитие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съответните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групи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и ПРСР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;</a:t>
            </a:r>
          </a:p>
          <a:p>
            <a:pPr marL="109728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</a:pP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err="1" smtClean="0">
                <a:solidFill>
                  <a:prstClr val="black"/>
                </a:solidFill>
                <a:latin typeface="Arial" charset="0"/>
              </a:rPr>
              <a:t>Партньорите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по проекта да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участват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в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неговата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подготовка и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прилагане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и да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притежават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капацитет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изпълнението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му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3465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44624"/>
            <a:ext cx="2304255" cy="77584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6561"/>
            <a:ext cx="8352928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Подмярка 19.3 Подготовка и </a:t>
            </a:r>
            <a:r>
              <a:rPr lang="ru-RU" sz="2400" dirty="0" err="1" smtClean="0">
                <a:effectLst/>
                <a:latin typeface="Arial" pitchFamily="34" charset="0"/>
                <a:cs typeface="Arial" pitchFamily="34" charset="0"/>
              </a:rPr>
              <a:t>изпълнение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 на </a:t>
            </a:r>
            <a:r>
              <a:rPr lang="ru-RU" sz="2400" dirty="0" err="1" smtClean="0">
                <a:effectLst/>
                <a:latin typeface="Arial" pitchFamily="34" charset="0"/>
                <a:cs typeface="Arial" pitchFamily="34" charset="0"/>
              </a:rPr>
              <a:t>дейности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 за </a:t>
            </a:r>
            <a:r>
              <a:rPr lang="ru-RU" sz="2400" dirty="0" err="1" smtClean="0">
                <a:effectLst/>
                <a:latin typeface="Arial" pitchFamily="34" charset="0"/>
                <a:cs typeface="Arial" pitchFamily="34" charset="0"/>
              </a:rPr>
              <a:t>сътрудничество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 на </a:t>
            </a:r>
            <a:r>
              <a:rPr lang="ru-RU" sz="2400" dirty="0" err="1" smtClean="0">
                <a:effectLst/>
                <a:latin typeface="Arial" pitchFamily="34" charset="0"/>
                <a:cs typeface="Arial" pitchFamily="34" charset="0"/>
              </a:rPr>
              <a:t>местни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effectLst/>
                <a:latin typeface="Arial" pitchFamily="34" charset="0"/>
                <a:cs typeface="Arial" pitchFamily="34" charset="0"/>
              </a:rPr>
              <a:t>инициативни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effectLst/>
                <a:latin typeface="Arial" pitchFamily="34" charset="0"/>
                <a:cs typeface="Arial" pitchFamily="34" charset="0"/>
              </a:rPr>
              <a:t>групи</a:t>
            </a:r>
            <a:endParaRPr lang="en-US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38308"/>
            <a:ext cx="8136904" cy="5037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just"/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Най-късно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до две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години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след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датата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подписване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Споразумението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партньорство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УО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оповестява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процедурата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избор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проекти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algn="just"/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Критерии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избор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проекти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Качество 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на проекта;</a:t>
            </a: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Наличие 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на ясна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обвързаност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с целите на СМР;</a:t>
            </a: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Качество 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партньорството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;</a:t>
            </a: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err="1" smtClean="0">
                <a:solidFill>
                  <a:prstClr val="black"/>
                </a:solidFill>
                <a:latin typeface="Arial" charset="0"/>
              </a:rPr>
              <a:t>Брой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участващи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партньори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Интензитет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помощта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До 100% в зависимост от приложимия режим на държавна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помощ.</a:t>
            </a:r>
          </a:p>
          <a:p>
            <a:pPr algn="just"/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По подмярката ще се прилагат </a:t>
            </a:r>
            <a:r>
              <a:rPr lang="bg-BG" smtClean="0">
                <a:latin typeface="Arial" panose="020B0604020202020204" pitchFamily="34" charset="0"/>
                <a:cs typeface="Arial" panose="020B0604020202020204" pitchFamily="34" charset="0"/>
              </a:rPr>
              <a:t>опростени разходи.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0915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44624"/>
            <a:ext cx="2304255" cy="77584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5"/>
            <a:ext cx="8229600" cy="1026865"/>
          </a:xfrm>
        </p:spPr>
        <p:txBody>
          <a:bodyPr>
            <a:normAutofit/>
          </a:bodyPr>
          <a:lstStyle/>
          <a:p>
            <a:r>
              <a:rPr lang="ru-RU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Подмярка</a:t>
            </a:r>
            <a:r>
              <a:rPr lang="ru-RU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19.4 </a:t>
            </a:r>
            <a:r>
              <a:rPr lang="ru-RU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Текущи</a:t>
            </a:r>
            <a:r>
              <a:rPr lang="ru-RU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разходи</a:t>
            </a:r>
            <a:r>
              <a:rPr lang="ru-RU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популяризиране</a:t>
            </a:r>
            <a:r>
              <a:rPr lang="ru-RU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стратегия за </a:t>
            </a:r>
            <a:r>
              <a:rPr lang="ru-RU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водено</a:t>
            </a:r>
            <a:r>
              <a:rPr lang="ru-RU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общностите</a:t>
            </a:r>
            <a:r>
              <a:rPr lang="ru-RU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местно</a:t>
            </a:r>
            <a:r>
              <a:rPr lang="ru-RU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развитие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700808"/>
            <a:ext cx="7992888" cy="4842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Допустими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разходи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err="1">
                <a:solidFill>
                  <a:prstClr val="black"/>
                </a:solidFill>
                <a:latin typeface="Arial" charset="0"/>
              </a:rPr>
              <a:t>Текущи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разходи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свързани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с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управлението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МИГ при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прилагането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СМР;</a:t>
            </a: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err="1" smtClean="0">
                <a:solidFill>
                  <a:prstClr val="black"/>
                </a:solidFill>
                <a:latin typeface="Arial" charset="0"/>
              </a:rPr>
              <a:t>Разходи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популяризиране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стратегия 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водено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от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общностите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местно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развитие;</a:t>
            </a: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По подмярката </a:t>
            </a:r>
            <a:r>
              <a:rPr lang="ru-RU" dirty="0" err="1" smtClean="0">
                <a:solidFill>
                  <a:prstClr val="black"/>
                </a:solidFill>
                <a:latin typeface="Arial" charset="0"/>
              </a:rPr>
              <a:t>ще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 се </a:t>
            </a:r>
            <a:r>
              <a:rPr lang="ru-RU" dirty="0" err="1" smtClean="0">
                <a:solidFill>
                  <a:prstClr val="black"/>
                </a:solidFill>
                <a:latin typeface="Arial" charset="0"/>
              </a:rPr>
              <a:t>прилагат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Arial" charset="0"/>
              </a:rPr>
              <a:t>опростени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Arial" charset="0"/>
              </a:rPr>
              <a:t>разходи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.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Интензитет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и размер на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помощта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>
                <a:solidFill>
                  <a:prstClr val="black"/>
                </a:solidFill>
                <a:latin typeface="Arial" charset="0"/>
              </a:rPr>
              <a:t>До 100 % от </a:t>
            </a:r>
            <a:r>
              <a:rPr lang="ru-RU" dirty="0" err="1" smtClean="0">
                <a:solidFill>
                  <a:prstClr val="black"/>
                </a:solidFill>
                <a:latin typeface="Arial" charset="0"/>
              </a:rPr>
              <a:t>разходите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;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dirty="0" err="1">
                <a:solidFill>
                  <a:prstClr val="black"/>
                </a:solidFill>
                <a:latin typeface="Arial" charset="0"/>
              </a:rPr>
              <a:t>Помощта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текущи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разходи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и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разходи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популяризиране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стратегия 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водено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от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общностите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местно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развитие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няма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да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надвишава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25% от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общите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публични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разходи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в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рамките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на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стратегията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за </a:t>
            </a:r>
            <a:r>
              <a:rPr lang="ru-RU" dirty="0" err="1">
                <a:solidFill>
                  <a:prstClr val="black"/>
                </a:solidFill>
                <a:latin typeface="Arial" charset="0"/>
              </a:rPr>
              <a:t>местно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развитие.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2773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2698900" cy="9087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по-висока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разходите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рисковете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свързани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делегирането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дейности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местните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групи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произтича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по-високата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обществена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активност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разработването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местни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проекти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по-добро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качество;</a:t>
            </a:r>
          </a:p>
          <a:p>
            <a:pPr algn="just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  <a:t>изграждат </a:t>
            </a:r>
            <a:r>
              <a:rPr lang="bg-BG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се връзки </a:t>
            </a:r>
            <a: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bg-BG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лостове;</a:t>
            </a:r>
          </a:p>
          <a:p>
            <a:pPr algn="just"/>
            <a:endParaRPr lang="bg-BG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  <a:t>постигат </a:t>
            </a:r>
            <a:r>
              <a:rPr lang="bg-BG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се резултати </a:t>
            </a:r>
            <a: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  <a:t>по отношение на търсената </a:t>
            </a:r>
            <a:r>
              <a:rPr lang="bg-BG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промяна </a:t>
            </a:r>
            <a: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  <a:t>и въвеждане на </a:t>
            </a:r>
            <a:r>
              <a:rPr lang="bg-BG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иновации;</a:t>
            </a:r>
          </a:p>
          <a:p>
            <a:pPr algn="just"/>
            <a:endParaRPr lang="bg-BG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  <a:t>позволява работа в мрежа и </a:t>
            </a:r>
            <a:r>
              <a:rPr lang="bg-BG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координация;</a:t>
            </a:r>
          </a:p>
          <a:p>
            <a:pPr algn="just"/>
            <a:endParaRPr lang="bg-BG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bg-BG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подкрепя</a:t>
            </a:r>
            <a: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  <a:t>, без да </a:t>
            </a:r>
            <a:r>
              <a:rPr lang="bg-BG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ограничава.</a:t>
            </a:r>
            <a:endParaRPr lang="bg-BG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Добавена</a:t>
            </a:r>
            <a:r>
              <a:rPr lang="ru-RU" sz="27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стойност</a:t>
            </a:r>
            <a:r>
              <a:rPr lang="ru-RU" sz="27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ВОМР</a:t>
            </a:r>
            <a:endParaRPr lang="bg-BG" sz="27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888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bg-BG" sz="2800" dirty="0" smtClean="0">
                <a:latin typeface="Arial" pitchFamily="34" charset="0"/>
                <a:cs typeface="Arial" pitchFamily="34" charset="0"/>
              </a:rPr>
              <a:t>БЛАГОДАРЯ ЗА ВНИМАНИЕТО!</a:t>
            </a:r>
          </a:p>
          <a:p>
            <a:pPr marL="0" indent="0" algn="ctr">
              <a:buNone/>
            </a:pPr>
            <a:endParaRPr lang="bg-BG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bg-BG" sz="2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bg-BG" sz="2000" dirty="0" smtClean="0">
                <a:latin typeface="Arial" pitchFamily="34" charset="0"/>
                <a:cs typeface="Arial" pitchFamily="34" charset="0"/>
              </a:rPr>
              <a:t>ДИРЕКЦИЯ</a:t>
            </a:r>
          </a:p>
          <a:p>
            <a:pPr marL="0" indent="0" algn="ctr">
              <a:buNone/>
            </a:pPr>
            <a:r>
              <a:rPr lang="bg-BG" sz="2000" dirty="0" smtClean="0">
                <a:latin typeface="Arial" pitchFamily="34" charset="0"/>
                <a:cs typeface="Arial" pitchFamily="34" charset="0"/>
              </a:rPr>
              <a:t>„РАЗВИТИЕ НА СЕЛСКИТЕ РАЙОНИ“</a:t>
            </a:r>
          </a:p>
          <a:p>
            <a:pPr marL="0" indent="0" algn="ctr">
              <a:buNone/>
            </a:pPr>
            <a:r>
              <a:rPr lang="bg-BG" sz="2000" dirty="0" smtClean="0">
                <a:latin typeface="Arial" pitchFamily="34" charset="0"/>
                <a:cs typeface="Arial" pitchFamily="34" charset="0"/>
              </a:rPr>
              <a:t>Министерство на земеделието и храните</a:t>
            </a:r>
            <a:endParaRPr lang="bg-BG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bg-BG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41" y="57042"/>
            <a:ext cx="3816423" cy="128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5992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13337"/>
          </a:xfrm>
        </p:spPr>
        <p:txBody>
          <a:bodyPr>
            <a:normAutofit fontScale="92500" lnSpcReduction="20000"/>
          </a:bodyPr>
          <a:lstStyle/>
          <a:p>
            <a:pPr marL="109728" indent="0">
              <a:spcBef>
                <a:spcPct val="0"/>
              </a:spcBef>
              <a:buNone/>
            </a:pPr>
            <a:r>
              <a:rPr lang="bg-BG" sz="2200" b="1" u="sng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Споразумение </a:t>
            </a:r>
            <a:r>
              <a:rPr lang="bg-BG" sz="2200" b="1" u="sng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 </a:t>
            </a:r>
            <a:r>
              <a:rPr lang="bg-BG" sz="2200" b="1" u="sng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партньорство:</a:t>
            </a:r>
            <a:endParaRPr lang="en-US" sz="2200" b="1" u="sng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r>
              <a:rPr lang="ru-RU" sz="1900" dirty="0" err="1">
                <a:latin typeface="Arial" charset="0"/>
              </a:rPr>
              <a:t>Насърчаване</a:t>
            </a:r>
            <a:r>
              <a:rPr lang="ru-RU" sz="1900" dirty="0">
                <a:latin typeface="Arial" charset="0"/>
              </a:rPr>
              <a:t> на </a:t>
            </a:r>
            <a:r>
              <a:rPr lang="ru-RU" sz="1900" dirty="0" err="1">
                <a:latin typeface="Arial" charset="0"/>
              </a:rPr>
              <a:t>социалното</a:t>
            </a:r>
            <a:r>
              <a:rPr lang="ru-RU" sz="1900" dirty="0">
                <a:latin typeface="Arial" charset="0"/>
              </a:rPr>
              <a:t> </a:t>
            </a:r>
            <a:r>
              <a:rPr lang="ru-RU" sz="1900" dirty="0" err="1">
                <a:latin typeface="Arial" charset="0"/>
              </a:rPr>
              <a:t>приобщаване</a:t>
            </a:r>
            <a:r>
              <a:rPr lang="ru-RU" sz="1900" dirty="0">
                <a:latin typeface="Arial" charset="0"/>
              </a:rPr>
              <a:t> и </a:t>
            </a:r>
            <a:r>
              <a:rPr lang="ru-RU" sz="1900" dirty="0" err="1">
                <a:latin typeface="Arial" charset="0"/>
              </a:rPr>
              <a:t>намаляване</a:t>
            </a:r>
            <a:r>
              <a:rPr lang="ru-RU" sz="1900" dirty="0">
                <a:latin typeface="Arial" charset="0"/>
              </a:rPr>
              <a:t> на </a:t>
            </a:r>
            <a:r>
              <a:rPr lang="ru-RU" sz="1900" dirty="0" err="1">
                <a:latin typeface="Arial" charset="0"/>
              </a:rPr>
              <a:t>бедността</a:t>
            </a:r>
            <a:r>
              <a:rPr lang="ru-RU" sz="1900" dirty="0">
                <a:latin typeface="Arial" charset="0"/>
              </a:rPr>
              <a:t>;</a:t>
            </a:r>
          </a:p>
          <a:p>
            <a:pPr algn="just"/>
            <a:endParaRPr lang="ru-RU" sz="1900" dirty="0">
              <a:latin typeface="Arial" charset="0"/>
            </a:endParaRPr>
          </a:p>
          <a:p>
            <a:pPr algn="just"/>
            <a:r>
              <a:rPr lang="ru-RU" sz="1900" dirty="0" err="1">
                <a:latin typeface="Arial" charset="0"/>
              </a:rPr>
              <a:t>Интегриран</a:t>
            </a:r>
            <a:r>
              <a:rPr lang="ru-RU" sz="1900" dirty="0">
                <a:latin typeface="Arial" charset="0"/>
              </a:rPr>
              <a:t> подход </a:t>
            </a:r>
            <a:r>
              <a:rPr lang="ru-RU" sz="1900" dirty="0" err="1">
                <a:latin typeface="Arial" charset="0"/>
              </a:rPr>
              <a:t>към</a:t>
            </a:r>
            <a:r>
              <a:rPr lang="ru-RU" sz="1900" dirty="0">
                <a:latin typeface="Arial" charset="0"/>
              </a:rPr>
              <a:t> </a:t>
            </a:r>
            <a:r>
              <a:rPr lang="ru-RU" sz="1900" dirty="0" err="1">
                <a:latin typeface="Arial" charset="0"/>
              </a:rPr>
              <a:t>околната</a:t>
            </a:r>
            <a:r>
              <a:rPr lang="ru-RU" sz="1900" dirty="0">
                <a:latin typeface="Arial" charset="0"/>
              </a:rPr>
              <a:t> среда чрез </a:t>
            </a:r>
            <a:r>
              <a:rPr lang="ru-RU" sz="1900" dirty="0" err="1">
                <a:latin typeface="Arial" charset="0"/>
              </a:rPr>
              <a:t>съхраняване</a:t>
            </a:r>
            <a:r>
              <a:rPr lang="ru-RU" sz="1900" dirty="0">
                <a:latin typeface="Arial" charset="0"/>
              </a:rPr>
              <a:t> и </a:t>
            </a:r>
            <a:r>
              <a:rPr lang="ru-RU" sz="1900" dirty="0" err="1">
                <a:latin typeface="Arial" charset="0"/>
              </a:rPr>
              <a:t>опазване</a:t>
            </a:r>
            <a:r>
              <a:rPr lang="ru-RU" sz="1900" dirty="0">
                <a:latin typeface="Arial" charset="0"/>
              </a:rPr>
              <a:t> на </a:t>
            </a:r>
            <a:r>
              <a:rPr lang="ru-RU" sz="1900" dirty="0" err="1">
                <a:latin typeface="Arial" charset="0"/>
              </a:rPr>
              <a:t>околната</a:t>
            </a:r>
            <a:r>
              <a:rPr lang="ru-RU" sz="1900" dirty="0">
                <a:latin typeface="Arial" charset="0"/>
              </a:rPr>
              <a:t> среда и </a:t>
            </a:r>
            <a:r>
              <a:rPr lang="ru-RU" sz="1900" dirty="0" err="1">
                <a:latin typeface="Arial" charset="0"/>
              </a:rPr>
              <a:t>насърчаване</a:t>
            </a:r>
            <a:r>
              <a:rPr lang="ru-RU" sz="1900" dirty="0">
                <a:latin typeface="Arial" charset="0"/>
              </a:rPr>
              <a:t> на </a:t>
            </a:r>
            <a:r>
              <a:rPr lang="ru-RU" sz="1900" dirty="0" err="1">
                <a:latin typeface="Arial" charset="0"/>
              </a:rPr>
              <a:t>ресурсната</a:t>
            </a:r>
            <a:r>
              <a:rPr lang="ru-RU" sz="1900" dirty="0">
                <a:latin typeface="Arial" charset="0"/>
              </a:rPr>
              <a:t> </a:t>
            </a:r>
            <a:r>
              <a:rPr lang="ru-RU" sz="1900" dirty="0" err="1">
                <a:latin typeface="Arial" charset="0"/>
              </a:rPr>
              <a:t>ефективност</a:t>
            </a:r>
            <a:r>
              <a:rPr lang="ru-RU" sz="1900" dirty="0">
                <a:latin typeface="Arial" charset="0"/>
              </a:rPr>
              <a:t>, вкл. </a:t>
            </a:r>
            <a:r>
              <a:rPr lang="ru-RU" sz="1900" dirty="0" err="1">
                <a:latin typeface="Arial" charset="0"/>
              </a:rPr>
              <a:t>дейности</a:t>
            </a:r>
            <a:r>
              <a:rPr lang="ru-RU" sz="1900" dirty="0">
                <a:latin typeface="Arial" charset="0"/>
              </a:rPr>
              <a:t> за </a:t>
            </a:r>
            <a:r>
              <a:rPr lang="ru-RU" sz="1900" dirty="0" err="1">
                <a:latin typeface="Arial" charset="0"/>
              </a:rPr>
              <a:t>използване</a:t>
            </a:r>
            <a:r>
              <a:rPr lang="ru-RU" sz="1900" dirty="0">
                <a:latin typeface="Arial" charset="0"/>
              </a:rPr>
              <a:t> потенциала на </a:t>
            </a:r>
            <a:r>
              <a:rPr lang="ru-RU" sz="1900" dirty="0" err="1">
                <a:latin typeface="Arial" charset="0"/>
              </a:rPr>
              <a:t>културното</a:t>
            </a:r>
            <a:r>
              <a:rPr lang="ru-RU" sz="1900" dirty="0">
                <a:latin typeface="Arial" charset="0"/>
              </a:rPr>
              <a:t> наследство;</a:t>
            </a:r>
          </a:p>
          <a:p>
            <a:pPr algn="just"/>
            <a:endParaRPr lang="ru-RU" sz="1900" dirty="0">
              <a:latin typeface="Arial" charset="0"/>
            </a:endParaRPr>
          </a:p>
          <a:p>
            <a:pPr algn="just"/>
            <a:r>
              <a:rPr lang="ru-RU" sz="1900" dirty="0" err="1">
                <a:latin typeface="Arial" charset="0"/>
              </a:rPr>
              <a:t>Фокусиране</a:t>
            </a:r>
            <a:r>
              <a:rPr lang="ru-RU" sz="1900" dirty="0">
                <a:latin typeface="Arial" charset="0"/>
              </a:rPr>
              <a:t> </a:t>
            </a:r>
            <a:r>
              <a:rPr lang="ru-RU" sz="1900" dirty="0" err="1">
                <a:latin typeface="Arial" charset="0"/>
              </a:rPr>
              <a:t>върху</a:t>
            </a:r>
            <a:r>
              <a:rPr lang="ru-RU" sz="1900" dirty="0">
                <a:latin typeface="Arial" charset="0"/>
              </a:rPr>
              <a:t> </a:t>
            </a:r>
            <a:r>
              <a:rPr lang="ru-RU" sz="1900" dirty="0" err="1">
                <a:latin typeface="Arial" charset="0"/>
              </a:rPr>
              <a:t>иновациите</a:t>
            </a:r>
            <a:r>
              <a:rPr lang="ru-RU" sz="1900" dirty="0">
                <a:latin typeface="Arial" charset="0"/>
              </a:rPr>
              <a:t> чрез </a:t>
            </a:r>
            <a:r>
              <a:rPr lang="ru-RU" sz="1900" dirty="0" err="1">
                <a:latin typeface="Arial" charset="0"/>
              </a:rPr>
              <a:t>насърчаване</a:t>
            </a:r>
            <a:r>
              <a:rPr lang="ru-RU" sz="1900" dirty="0">
                <a:latin typeface="Arial" charset="0"/>
              </a:rPr>
              <a:t> на </a:t>
            </a:r>
            <a:r>
              <a:rPr lang="ru-RU" sz="1900" dirty="0" err="1">
                <a:latin typeface="Arial" charset="0"/>
              </a:rPr>
              <a:t>въвеждането</a:t>
            </a:r>
            <a:r>
              <a:rPr lang="ru-RU" sz="1900" dirty="0">
                <a:latin typeface="Arial" charset="0"/>
              </a:rPr>
              <a:t> им в </a:t>
            </a:r>
            <a:r>
              <a:rPr lang="ru-RU" sz="1900" dirty="0" err="1">
                <a:latin typeface="Arial" charset="0"/>
              </a:rPr>
              <a:t>практиката</a:t>
            </a:r>
            <a:r>
              <a:rPr lang="ru-RU" sz="1900" dirty="0">
                <a:latin typeface="Arial" charset="0"/>
              </a:rPr>
              <a:t>;</a:t>
            </a:r>
          </a:p>
          <a:p>
            <a:pPr algn="just"/>
            <a:endParaRPr lang="ru-RU" sz="1900" dirty="0">
              <a:latin typeface="Arial" charset="0"/>
            </a:endParaRPr>
          </a:p>
          <a:p>
            <a:pPr algn="just"/>
            <a:r>
              <a:rPr lang="ru-RU" sz="1900" dirty="0" err="1">
                <a:latin typeface="Arial" charset="0"/>
              </a:rPr>
              <a:t>Насърчаване</a:t>
            </a:r>
            <a:r>
              <a:rPr lang="ru-RU" sz="1900" dirty="0">
                <a:latin typeface="Arial" charset="0"/>
              </a:rPr>
              <a:t> на </a:t>
            </a:r>
            <a:r>
              <a:rPr lang="ru-RU" sz="1900" dirty="0" err="1">
                <a:latin typeface="Arial" charset="0"/>
              </a:rPr>
              <a:t>устойчивата</a:t>
            </a:r>
            <a:r>
              <a:rPr lang="ru-RU" sz="1900" dirty="0">
                <a:latin typeface="Arial" charset="0"/>
              </a:rPr>
              <a:t> и </a:t>
            </a:r>
            <a:r>
              <a:rPr lang="ru-RU" sz="1900" dirty="0" err="1">
                <a:latin typeface="Arial" charset="0"/>
              </a:rPr>
              <a:t>качествена</a:t>
            </a:r>
            <a:r>
              <a:rPr lang="ru-RU" sz="1900" dirty="0">
                <a:latin typeface="Arial" charset="0"/>
              </a:rPr>
              <a:t> </a:t>
            </a:r>
            <a:r>
              <a:rPr lang="ru-RU" sz="1900" dirty="0" err="1">
                <a:latin typeface="Arial" charset="0"/>
              </a:rPr>
              <a:t>заетост</a:t>
            </a:r>
            <a:r>
              <a:rPr lang="ru-RU" sz="1900" dirty="0">
                <a:latin typeface="Arial" charset="0"/>
              </a:rPr>
              <a:t> и </a:t>
            </a:r>
            <a:r>
              <a:rPr lang="ru-RU" sz="1900" dirty="0" err="1">
                <a:latin typeface="Arial" charset="0"/>
              </a:rPr>
              <a:t>подкрепа</a:t>
            </a:r>
            <a:r>
              <a:rPr lang="ru-RU" sz="1900" dirty="0">
                <a:latin typeface="Arial" charset="0"/>
              </a:rPr>
              <a:t> за </a:t>
            </a:r>
            <a:r>
              <a:rPr lang="ru-RU" sz="1900" dirty="0" err="1">
                <a:latin typeface="Arial" charset="0"/>
              </a:rPr>
              <a:t>мобилността</a:t>
            </a:r>
            <a:r>
              <a:rPr lang="ru-RU" sz="1900" dirty="0">
                <a:latin typeface="Arial" charset="0"/>
              </a:rPr>
              <a:t> на </a:t>
            </a:r>
            <a:r>
              <a:rPr lang="ru-RU" sz="1900" dirty="0" err="1">
                <a:latin typeface="Arial" charset="0"/>
              </a:rPr>
              <a:t>работната</a:t>
            </a:r>
            <a:r>
              <a:rPr lang="ru-RU" sz="1900" dirty="0">
                <a:latin typeface="Arial" charset="0"/>
              </a:rPr>
              <a:t> сила;</a:t>
            </a:r>
          </a:p>
          <a:p>
            <a:pPr algn="just"/>
            <a:endParaRPr lang="ru-RU" sz="1900" dirty="0">
              <a:latin typeface="Arial" charset="0"/>
            </a:endParaRPr>
          </a:p>
          <a:p>
            <a:pPr algn="just"/>
            <a:r>
              <a:rPr lang="ru-RU" sz="1900" dirty="0" err="1">
                <a:latin typeface="Arial" charset="0"/>
              </a:rPr>
              <a:t>Повишаване</a:t>
            </a:r>
            <a:r>
              <a:rPr lang="ru-RU" sz="1900" dirty="0">
                <a:latin typeface="Arial" charset="0"/>
              </a:rPr>
              <a:t> на </a:t>
            </a:r>
            <a:r>
              <a:rPr lang="ru-RU" sz="1900" dirty="0" err="1">
                <a:latin typeface="Arial" charset="0"/>
              </a:rPr>
              <a:t>конкурентоспособността</a:t>
            </a:r>
            <a:r>
              <a:rPr lang="ru-RU" sz="1900" dirty="0">
                <a:latin typeface="Arial" charset="0"/>
              </a:rPr>
              <a:t> на </a:t>
            </a:r>
            <a:r>
              <a:rPr lang="ru-RU" sz="1900" dirty="0" err="1">
                <a:latin typeface="Arial" charset="0"/>
              </a:rPr>
              <a:t>местните</a:t>
            </a:r>
            <a:r>
              <a:rPr lang="ru-RU" sz="1900" dirty="0">
                <a:latin typeface="Arial" charset="0"/>
              </a:rPr>
              <a:t> </a:t>
            </a:r>
            <a:r>
              <a:rPr lang="ru-RU" sz="1900" dirty="0" err="1">
                <a:latin typeface="Arial" charset="0"/>
              </a:rPr>
              <a:t>икономики</a:t>
            </a:r>
            <a:r>
              <a:rPr lang="ru-RU" sz="1900" dirty="0">
                <a:latin typeface="Arial" charset="0"/>
              </a:rPr>
              <a:t> и </a:t>
            </a:r>
            <a:r>
              <a:rPr lang="ru-RU" sz="1900" dirty="0" err="1">
                <a:latin typeface="Arial" charset="0"/>
              </a:rPr>
              <a:t>възможности</a:t>
            </a:r>
            <a:r>
              <a:rPr lang="ru-RU" sz="1900" dirty="0">
                <a:latin typeface="Arial" charset="0"/>
              </a:rPr>
              <a:t> за </a:t>
            </a:r>
            <a:r>
              <a:rPr lang="ru-RU" sz="1900" dirty="0" err="1">
                <a:latin typeface="Arial" charset="0"/>
              </a:rPr>
              <a:t>създаване</a:t>
            </a:r>
            <a:r>
              <a:rPr lang="ru-RU" sz="1900" dirty="0">
                <a:latin typeface="Arial" charset="0"/>
              </a:rPr>
              <a:t> на </a:t>
            </a:r>
            <a:r>
              <a:rPr lang="ru-RU" sz="1900" dirty="0" err="1">
                <a:latin typeface="Arial" charset="0"/>
              </a:rPr>
              <a:t>местен</a:t>
            </a:r>
            <a:r>
              <a:rPr lang="ru-RU" sz="1900" dirty="0">
                <a:latin typeface="Arial" charset="0"/>
              </a:rPr>
              <a:t> бизнес, </a:t>
            </a:r>
            <a:r>
              <a:rPr lang="ru-RU" sz="1900" dirty="0" err="1">
                <a:latin typeface="Arial" charset="0"/>
              </a:rPr>
              <a:t>включително</a:t>
            </a:r>
            <a:r>
              <a:rPr lang="ru-RU" sz="1900" dirty="0">
                <a:latin typeface="Arial" charset="0"/>
              </a:rPr>
              <a:t> чрез диверсификация, </a:t>
            </a:r>
            <a:r>
              <a:rPr lang="ru-RU" sz="1900" dirty="0" err="1">
                <a:latin typeface="Arial" charset="0"/>
              </a:rPr>
              <a:t>алтернативни</a:t>
            </a:r>
            <a:r>
              <a:rPr lang="ru-RU" sz="1900" dirty="0">
                <a:latin typeface="Arial" charset="0"/>
              </a:rPr>
              <a:t> </a:t>
            </a:r>
            <a:r>
              <a:rPr lang="ru-RU" sz="1900" dirty="0" err="1">
                <a:latin typeface="Arial" charset="0"/>
              </a:rPr>
              <a:t>дейности</a:t>
            </a:r>
            <a:r>
              <a:rPr lang="ru-RU" sz="1900" dirty="0">
                <a:latin typeface="Arial" charset="0"/>
              </a:rPr>
              <a:t> и устойчиво производство на аквакултури;</a:t>
            </a:r>
          </a:p>
          <a:p>
            <a:pPr algn="just"/>
            <a:endParaRPr lang="ru-RU" sz="1900" dirty="0">
              <a:latin typeface="Arial" charset="0"/>
            </a:endParaRPr>
          </a:p>
          <a:p>
            <a:pPr algn="just"/>
            <a:r>
              <a:rPr lang="ru-RU" sz="1900" dirty="0" err="1">
                <a:latin typeface="Arial" charset="0"/>
              </a:rPr>
              <a:t>Подобряване</a:t>
            </a:r>
            <a:r>
              <a:rPr lang="ru-RU" sz="1900" dirty="0">
                <a:latin typeface="Arial" charset="0"/>
              </a:rPr>
              <a:t> </a:t>
            </a:r>
            <a:r>
              <a:rPr lang="ru-RU" sz="1900" dirty="0" err="1">
                <a:latin typeface="Arial" charset="0"/>
              </a:rPr>
              <a:t>качеството</a:t>
            </a:r>
            <a:r>
              <a:rPr lang="ru-RU" sz="1900" dirty="0">
                <a:latin typeface="Arial" charset="0"/>
              </a:rPr>
              <a:t> на образование и </a:t>
            </a:r>
            <a:r>
              <a:rPr lang="ru-RU" sz="1900" dirty="0" err="1">
                <a:latin typeface="Arial" charset="0"/>
              </a:rPr>
              <a:t>повишаване</a:t>
            </a:r>
            <a:r>
              <a:rPr lang="ru-RU" sz="1900" dirty="0">
                <a:latin typeface="Arial" charset="0"/>
              </a:rPr>
              <a:t> </a:t>
            </a:r>
            <a:r>
              <a:rPr lang="ru-RU" sz="1900" dirty="0" err="1">
                <a:latin typeface="Arial" charset="0"/>
              </a:rPr>
              <a:t>квалификацията</a:t>
            </a:r>
            <a:r>
              <a:rPr lang="ru-RU" sz="1900" dirty="0">
                <a:latin typeface="Arial" charset="0"/>
              </a:rPr>
              <a:t> на </a:t>
            </a:r>
            <a:r>
              <a:rPr lang="ru-RU" sz="1900" dirty="0" err="1">
                <a:latin typeface="Arial" charset="0"/>
              </a:rPr>
              <a:t>населението</a:t>
            </a:r>
            <a:r>
              <a:rPr lang="ru-RU" sz="1900" dirty="0" smtClean="0">
                <a:latin typeface="Arial" charset="0"/>
              </a:rPr>
              <a:t>.</a:t>
            </a:r>
            <a:endParaRPr lang="ru-RU" sz="190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bg-BG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Цели</a:t>
            </a: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758" y="60424"/>
            <a:ext cx="230505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390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13337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bg-BG" sz="2000" b="1" u="sng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Програма </a:t>
            </a:r>
            <a:r>
              <a:rPr lang="bg-BG" sz="2000" b="1" u="sng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 развитие на селските </a:t>
            </a:r>
            <a:r>
              <a:rPr lang="bg-BG" sz="2000" b="1" u="sng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райони:</a:t>
            </a:r>
            <a:endParaRPr lang="en-US" sz="2000" b="1" u="sng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 eaLnBrk="1" hangingPunct="1"/>
            <a:endParaRPr lang="ru-RU" sz="1800" dirty="0" smtClean="0">
              <a:latin typeface="Arial" charset="0"/>
            </a:endParaRPr>
          </a:p>
          <a:p>
            <a:pPr algn="just" eaLnBrk="1" hangingPunct="1"/>
            <a:r>
              <a:rPr lang="ru-RU" sz="1800" dirty="0" smtClean="0">
                <a:latin typeface="Arial" charset="0"/>
              </a:rPr>
              <a:t>Развитие </a:t>
            </a:r>
            <a:r>
              <a:rPr lang="ru-RU" sz="1800" dirty="0">
                <a:latin typeface="Arial" charset="0"/>
              </a:rPr>
              <a:t>и </a:t>
            </a:r>
            <a:r>
              <a:rPr lang="ru-RU" sz="1800" dirty="0" err="1">
                <a:latin typeface="Arial" charset="0"/>
              </a:rPr>
              <a:t>стимулиране</a:t>
            </a:r>
            <a:r>
              <a:rPr lang="ru-RU" sz="1800" dirty="0">
                <a:latin typeface="Arial" charset="0"/>
              </a:rPr>
              <a:t> на </a:t>
            </a:r>
            <a:r>
              <a:rPr lang="ru-RU" sz="1800" dirty="0" err="1">
                <a:latin typeface="Arial" charset="0"/>
              </a:rPr>
              <a:t>предприемачество</a:t>
            </a:r>
            <a:r>
              <a:rPr lang="ru-RU" sz="1800" dirty="0">
                <a:latin typeface="Arial" charset="0"/>
              </a:rPr>
              <a:t> и устойчив бизнес;</a:t>
            </a:r>
          </a:p>
          <a:p>
            <a:pPr algn="just" eaLnBrk="1" hangingPunct="1"/>
            <a:endParaRPr lang="ru-RU" sz="1800" dirty="0" smtClean="0">
              <a:latin typeface="Arial" charset="0"/>
            </a:endParaRPr>
          </a:p>
          <a:p>
            <a:pPr algn="just" eaLnBrk="1" hangingPunct="1"/>
            <a:r>
              <a:rPr lang="ru-RU" sz="1800" dirty="0" smtClean="0">
                <a:latin typeface="Arial" charset="0"/>
              </a:rPr>
              <a:t>Развитие </a:t>
            </a:r>
            <a:r>
              <a:rPr lang="ru-RU" sz="1800" dirty="0">
                <a:latin typeface="Arial" charset="0"/>
              </a:rPr>
              <a:t>на динамична </a:t>
            </a:r>
            <a:r>
              <a:rPr lang="ru-RU" sz="1800" dirty="0" err="1">
                <a:latin typeface="Arial" charset="0"/>
              </a:rPr>
              <a:t>жизнена</a:t>
            </a:r>
            <a:r>
              <a:rPr lang="ru-RU" sz="1800" dirty="0">
                <a:latin typeface="Arial" charset="0"/>
              </a:rPr>
              <a:t> среда и </a:t>
            </a:r>
            <a:r>
              <a:rPr lang="ru-RU" sz="1800" dirty="0" err="1">
                <a:latin typeface="Arial" charset="0"/>
              </a:rPr>
              <a:t>подобряване</a:t>
            </a:r>
            <a:r>
              <a:rPr lang="ru-RU" sz="1800" dirty="0">
                <a:latin typeface="Arial" charset="0"/>
              </a:rPr>
              <a:t> </a:t>
            </a:r>
            <a:r>
              <a:rPr lang="ru-RU" sz="1800" dirty="0" err="1">
                <a:latin typeface="Arial" charset="0"/>
              </a:rPr>
              <a:t>качеството</a:t>
            </a:r>
            <a:r>
              <a:rPr lang="ru-RU" sz="1800" dirty="0">
                <a:latin typeface="Arial" charset="0"/>
              </a:rPr>
              <a:t> на живот чрез развитие на </a:t>
            </a:r>
            <a:r>
              <a:rPr lang="ru-RU" sz="1800" dirty="0" err="1">
                <a:latin typeface="Arial" charset="0"/>
              </a:rPr>
              <a:t>хоризонтални</a:t>
            </a:r>
            <a:r>
              <a:rPr lang="ru-RU" sz="1800" dirty="0">
                <a:latin typeface="Arial" charset="0"/>
              </a:rPr>
              <a:t> и междусекторни </a:t>
            </a:r>
            <a:r>
              <a:rPr lang="ru-RU" sz="1800" dirty="0" err="1">
                <a:latin typeface="Arial" charset="0"/>
              </a:rPr>
              <a:t>партньорства</a:t>
            </a:r>
            <a:r>
              <a:rPr lang="ru-RU" sz="1800" dirty="0">
                <a:latin typeface="Arial" charset="0"/>
              </a:rPr>
              <a:t> и взаимодействие за </a:t>
            </a:r>
            <a:r>
              <a:rPr lang="ru-RU" sz="1800" dirty="0" err="1">
                <a:latin typeface="Arial" charset="0"/>
              </a:rPr>
              <a:t>инициативи</a:t>
            </a:r>
            <a:r>
              <a:rPr lang="ru-RU" sz="1800" dirty="0">
                <a:latin typeface="Arial" charset="0"/>
              </a:rPr>
              <a:t> от общ интерес;</a:t>
            </a:r>
          </a:p>
          <a:p>
            <a:pPr algn="just" eaLnBrk="1" hangingPunct="1"/>
            <a:endParaRPr lang="ru-RU" sz="1800" dirty="0" smtClean="0">
              <a:latin typeface="Arial" charset="0"/>
            </a:endParaRPr>
          </a:p>
          <a:p>
            <a:pPr algn="just" eaLnBrk="1" hangingPunct="1"/>
            <a:r>
              <a:rPr lang="ru-RU" sz="1800" dirty="0" smtClean="0">
                <a:latin typeface="Arial" charset="0"/>
              </a:rPr>
              <a:t>Развитие </a:t>
            </a:r>
            <a:r>
              <a:rPr lang="ru-RU" sz="1800" dirty="0">
                <a:latin typeface="Arial" charset="0"/>
              </a:rPr>
              <a:t>на практики и модели за добро управление и участие на </a:t>
            </a:r>
            <a:r>
              <a:rPr lang="ru-RU" sz="1800" dirty="0" err="1">
                <a:latin typeface="Arial" charset="0"/>
              </a:rPr>
              <a:t>заинтересованите</a:t>
            </a:r>
            <a:r>
              <a:rPr lang="ru-RU" sz="1800" dirty="0">
                <a:latin typeface="Arial" charset="0"/>
              </a:rPr>
              <a:t> </a:t>
            </a:r>
            <a:r>
              <a:rPr lang="ru-RU" sz="1800" dirty="0" err="1">
                <a:latin typeface="Arial" charset="0"/>
              </a:rPr>
              <a:t>страни</a:t>
            </a:r>
            <a:r>
              <a:rPr lang="ru-RU" sz="1800" dirty="0">
                <a:latin typeface="Arial" charset="0"/>
              </a:rPr>
              <a:t> в </a:t>
            </a:r>
            <a:r>
              <a:rPr lang="ru-RU" sz="1800" dirty="0" err="1">
                <a:latin typeface="Arial" charset="0"/>
              </a:rPr>
              <a:t>развитието</a:t>
            </a:r>
            <a:r>
              <a:rPr lang="ru-RU" sz="1800" dirty="0">
                <a:latin typeface="Arial" charset="0"/>
              </a:rPr>
              <a:t> на </a:t>
            </a:r>
            <a:r>
              <a:rPr lang="ru-RU" sz="1800" dirty="0" err="1">
                <a:latin typeface="Arial" charset="0"/>
              </a:rPr>
              <a:t>територията</a:t>
            </a:r>
            <a:r>
              <a:rPr lang="ru-RU" sz="1800" dirty="0">
                <a:latin typeface="Arial" charset="0"/>
              </a:rPr>
              <a:t>, </a:t>
            </a:r>
            <a:r>
              <a:rPr lang="ru-RU" sz="1800" dirty="0" err="1">
                <a:latin typeface="Arial" charset="0"/>
              </a:rPr>
              <a:t>като</a:t>
            </a:r>
            <a:r>
              <a:rPr lang="ru-RU" sz="1800" dirty="0">
                <a:latin typeface="Arial" charset="0"/>
              </a:rPr>
              <a:t> основа за </a:t>
            </a:r>
            <a:r>
              <a:rPr lang="ru-RU" sz="1800" dirty="0" err="1">
                <a:latin typeface="Arial" charset="0"/>
              </a:rPr>
              <a:t>териториално</a:t>
            </a:r>
            <a:r>
              <a:rPr lang="ru-RU" sz="1800" dirty="0">
                <a:latin typeface="Arial" charset="0"/>
              </a:rPr>
              <a:t> развитие;</a:t>
            </a:r>
          </a:p>
          <a:p>
            <a:pPr algn="just" eaLnBrk="1" hangingPunct="1"/>
            <a:endParaRPr lang="ru-RU" sz="1800" dirty="0" smtClean="0">
              <a:latin typeface="Arial" charset="0"/>
            </a:endParaRPr>
          </a:p>
          <a:p>
            <a:pPr algn="just" eaLnBrk="1" hangingPunct="1"/>
            <a:r>
              <a:rPr lang="ru-RU" sz="1800" dirty="0" smtClean="0">
                <a:latin typeface="Arial" charset="0"/>
              </a:rPr>
              <a:t>Развитие </a:t>
            </a:r>
            <a:r>
              <a:rPr lang="ru-RU" sz="1800" dirty="0">
                <a:latin typeface="Arial" charset="0"/>
              </a:rPr>
              <a:t>на </a:t>
            </a:r>
            <a:r>
              <a:rPr lang="ru-RU" sz="1800" dirty="0" err="1">
                <a:latin typeface="Arial" charset="0"/>
              </a:rPr>
              <a:t>териториална</a:t>
            </a:r>
            <a:r>
              <a:rPr lang="ru-RU" sz="1800" dirty="0">
                <a:latin typeface="Arial" charset="0"/>
              </a:rPr>
              <a:t> </a:t>
            </a:r>
            <a:r>
              <a:rPr lang="ru-RU" sz="1800" dirty="0" err="1">
                <a:latin typeface="Arial" charset="0"/>
              </a:rPr>
              <a:t>идентичност</a:t>
            </a:r>
            <a:r>
              <a:rPr lang="ru-RU" sz="1800" dirty="0">
                <a:latin typeface="Arial" charset="0"/>
              </a:rPr>
              <a:t>, маркетинг и марки на база на </a:t>
            </a:r>
            <a:r>
              <a:rPr lang="ru-RU" sz="1800" dirty="0" err="1">
                <a:latin typeface="Arial" charset="0"/>
              </a:rPr>
              <a:t>специфичния</a:t>
            </a:r>
            <a:r>
              <a:rPr lang="ru-RU" sz="1800" dirty="0">
                <a:latin typeface="Arial" charset="0"/>
              </a:rPr>
              <a:t> </a:t>
            </a:r>
            <a:r>
              <a:rPr lang="ru-RU" sz="1800" dirty="0" err="1">
                <a:latin typeface="Arial" charset="0"/>
              </a:rPr>
              <a:t>териториален</a:t>
            </a:r>
            <a:r>
              <a:rPr lang="ru-RU" sz="1800" dirty="0">
                <a:latin typeface="Arial" charset="0"/>
              </a:rPr>
              <a:t> потенциал и </a:t>
            </a:r>
            <a:r>
              <a:rPr lang="ru-RU" sz="1800" dirty="0" err="1">
                <a:latin typeface="Arial" charset="0"/>
              </a:rPr>
              <a:t>продукти</a:t>
            </a:r>
            <a:r>
              <a:rPr lang="ru-RU" sz="1800" dirty="0">
                <a:latin typeface="Arial" charset="0"/>
              </a:rPr>
              <a:t> от </a:t>
            </a:r>
            <a:r>
              <a:rPr lang="ru-RU" sz="1800" dirty="0" err="1">
                <a:latin typeface="Arial" charset="0"/>
              </a:rPr>
              <a:t>местен</a:t>
            </a:r>
            <a:r>
              <a:rPr lang="ru-RU" sz="1800" dirty="0">
                <a:latin typeface="Arial" charset="0"/>
              </a:rPr>
              <a:t> </a:t>
            </a:r>
            <a:r>
              <a:rPr lang="ru-RU" sz="1800" dirty="0" smtClean="0">
                <a:latin typeface="Arial" charset="0"/>
              </a:rPr>
              <a:t>характер</a:t>
            </a:r>
            <a:r>
              <a:rPr lang="ru-RU" sz="1800" dirty="0">
                <a:latin typeface="Arial" charset="0"/>
              </a:rPr>
              <a:t>.</a:t>
            </a:r>
            <a:endParaRPr lang="bg-BG" sz="1800" dirty="0" smtClean="0">
              <a:latin typeface="Arial" charset="0"/>
            </a:endParaRPr>
          </a:p>
          <a:p>
            <a:pPr algn="just" eaLnBrk="1" hangingPunct="1"/>
            <a:endParaRPr lang="bg-BG" sz="1800" dirty="0" smtClean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539553" y="339651"/>
            <a:ext cx="8119572" cy="85010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bg-BG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Цели</a:t>
            </a:r>
            <a:endParaRPr lang="en-US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766" y="60424"/>
            <a:ext cx="230505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85746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7920880" cy="4525963"/>
          </a:xfrm>
        </p:spPr>
        <p:txBody>
          <a:bodyPr>
            <a:normAutofit lnSpcReduction="10000"/>
          </a:bodyPr>
          <a:lstStyle/>
          <a:p>
            <a:pPr marL="342900" indent="-342900" algn="just" fontAlgn="base">
              <a:spcAft>
                <a:spcPct val="0"/>
              </a:spcAft>
            </a:pPr>
            <a:r>
              <a:rPr lang="bg-BG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Съгласно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Споразумението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партньорство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bg-BG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Подходът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няма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да се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прилага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рамките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градовете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подпомагани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от ОПРР по линия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устойчивото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градско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развитие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/>
            <a:r>
              <a:rPr lang="ru-RU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Съгласно</a:t>
            </a:r>
            <a:r>
              <a:rPr lang="ru-RU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ПРСР 2014-2020:</a:t>
            </a:r>
          </a:p>
          <a:p>
            <a:pPr marL="0" indent="0" algn="just">
              <a:buNone/>
            </a:pPr>
            <a: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  <a:t>- Подкрепата по Европейския земеделски фонд за развитие на селските райони се прилага само на територията на селски райони;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Градовете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подпомагани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от ОПРР по линия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устойчивото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градско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развитие 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попадащи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селски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район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ще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бъдат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допустими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като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част от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територия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МИГ за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финансиране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по линия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Европейския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земеделски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фонд за развитие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селските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райони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местно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развитие в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рамките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ЛИДЕР).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92983"/>
            <a:ext cx="8229600" cy="1143000"/>
          </a:xfrm>
        </p:spPr>
        <p:txBody>
          <a:bodyPr>
            <a:normAutofit/>
          </a:bodyPr>
          <a:lstStyle/>
          <a:p>
            <a:r>
              <a:rPr lang="bg-BG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Териториален обхват</a:t>
            </a:r>
            <a:endParaRPr lang="en-US" sz="2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44624"/>
            <a:ext cx="2304255" cy="77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9435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116632"/>
            <a:ext cx="2304255" cy="775843"/>
          </a:xfrm>
          <a:prstGeom prst="rect">
            <a:avLst/>
          </a:prstGeom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3905" y="2060848"/>
            <a:ext cx="5862431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6560"/>
            <a:ext cx="8229600" cy="1412279"/>
          </a:xfrm>
        </p:spPr>
        <p:txBody>
          <a:bodyPr>
            <a:normAutofit/>
          </a:bodyPr>
          <a:lstStyle/>
          <a:p>
            <a:pPr algn="ctr"/>
            <a:r>
              <a:rPr lang="bg-BG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Териториален обхват</a:t>
            </a:r>
            <a:br>
              <a:rPr lang="bg-BG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bg-BG" sz="2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елски райони </a:t>
            </a:r>
            <a:r>
              <a:rPr lang="bg-BG" sz="2200" dirty="0" smtClean="0">
                <a:solidFill>
                  <a:schemeClr val="tx1"/>
                </a:solidFill>
                <a:effectLst/>
              </a:rPr>
              <a:t>по </a:t>
            </a:r>
            <a:r>
              <a:rPr lang="bg-BG" sz="2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ПРСР 2014 – 2020 г. (232 общини)</a:t>
            </a:r>
            <a:endParaRPr lang="en-US" sz="2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8760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44624"/>
            <a:ext cx="2304255" cy="77584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6561"/>
            <a:ext cx="8229600" cy="1143000"/>
          </a:xfrm>
        </p:spPr>
        <p:txBody>
          <a:bodyPr>
            <a:normAutofit/>
          </a:bodyPr>
          <a:lstStyle/>
          <a:p>
            <a:r>
              <a:rPr lang="bg-BG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Структура на прилагане</a:t>
            </a:r>
            <a:r>
              <a:rPr lang="bg-BG" sz="4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4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12776"/>
            <a:ext cx="8136904" cy="460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bg-BG" sz="2000" b="1" dirty="0">
                <a:solidFill>
                  <a:prstClr val="black"/>
                </a:solidFill>
                <a:latin typeface="Arial" charset="0"/>
              </a:rPr>
              <a:t>О</a:t>
            </a:r>
            <a:r>
              <a:rPr lang="ru-RU" sz="2000" b="1" dirty="0" err="1">
                <a:solidFill>
                  <a:prstClr val="black"/>
                </a:solidFill>
                <a:latin typeface="Arial" charset="0"/>
              </a:rPr>
              <a:t>тговорен</a:t>
            </a:r>
            <a:r>
              <a:rPr lang="ru-RU" sz="2000" b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Arial" charset="0"/>
              </a:rPr>
              <a:t>управляващ</a:t>
            </a:r>
            <a:r>
              <a:rPr lang="ru-RU" sz="2000" b="1" dirty="0">
                <a:solidFill>
                  <a:prstClr val="black"/>
                </a:solidFill>
                <a:latin typeface="Arial" charset="0"/>
              </a:rPr>
              <a:t> орган за </a:t>
            </a:r>
            <a:r>
              <a:rPr lang="ru-RU" sz="2000" b="1" dirty="0" err="1">
                <a:solidFill>
                  <a:prstClr val="black"/>
                </a:solidFill>
                <a:latin typeface="Arial" charset="0"/>
              </a:rPr>
              <a:t>прилагане</a:t>
            </a:r>
            <a:r>
              <a:rPr lang="ru-RU" sz="2000" b="1" dirty="0">
                <a:solidFill>
                  <a:prstClr val="black"/>
                </a:solidFill>
                <a:latin typeface="Arial" charset="0"/>
              </a:rPr>
              <a:t> на подхода ВОМР </a:t>
            </a:r>
            <a:r>
              <a:rPr lang="bg-BG" sz="2000" b="1" dirty="0">
                <a:solidFill>
                  <a:prstClr val="black"/>
                </a:solidFill>
                <a:latin typeface="Arial" charset="0"/>
              </a:rPr>
              <a:t>през програмния период 2014–2020 г. </a:t>
            </a:r>
            <a:r>
              <a:rPr lang="ru-RU" sz="2000" b="1" dirty="0" err="1">
                <a:solidFill>
                  <a:prstClr val="black"/>
                </a:solidFill>
                <a:latin typeface="Arial" charset="0"/>
              </a:rPr>
              <a:t>ще</a:t>
            </a:r>
            <a:r>
              <a:rPr lang="ru-RU" sz="2000" b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Arial" charset="0"/>
              </a:rPr>
              <a:t>бъде</a:t>
            </a:r>
            <a:r>
              <a:rPr lang="ru-RU" sz="2000" b="1" dirty="0">
                <a:solidFill>
                  <a:prstClr val="black"/>
                </a:solidFill>
                <a:latin typeface="Arial" charset="0"/>
              </a:rPr>
              <a:t> У</a:t>
            </a:r>
            <a:r>
              <a:rPr lang="bg-BG" sz="2000" b="1" dirty="0">
                <a:solidFill>
                  <a:prstClr val="black"/>
                </a:solidFill>
                <a:latin typeface="Arial" charset="0"/>
              </a:rPr>
              <a:t>О на ПРСР.</a:t>
            </a:r>
            <a:endParaRPr lang="ru-RU" sz="2000" b="1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ru-RU" sz="2000" dirty="0" smtClean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000" dirty="0" err="1" smtClean="0">
                <a:solidFill>
                  <a:prstClr val="black"/>
                </a:solidFill>
                <a:latin typeface="Arial" charset="0"/>
              </a:rPr>
              <a:t>Създава</a:t>
            </a:r>
            <a:r>
              <a:rPr lang="ru-RU" sz="20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се Комитет за координация на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многофондовото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прилагане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на ВОМР (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включва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представители на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всички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програми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участващи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във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ВОМР, ДФЗ-РА,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социално-икономическите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партньори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други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заинтересовани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страни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).</a:t>
            </a:r>
          </a:p>
          <a:p>
            <a:pPr algn="just"/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Комитетът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ще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гарантира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координацията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между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различните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фондове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ще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разглежда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и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ще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взима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решения,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свързани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с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многофондовото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Arial" charset="0"/>
              </a:rPr>
              <a:t>прилагане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 на подхода.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0132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44624"/>
            <a:ext cx="2304255" cy="77584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774-2575-4D98-AA76-1C6D5EAA728E}" type="slidenum">
              <a:rPr lang="bg-BG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bg-BG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6561"/>
            <a:ext cx="8229600" cy="764207"/>
          </a:xfrm>
        </p:spPr>
        <p:txBody>
          <a:bodyPr>
            <a:normAutofit fontScale="90000"/>
          </a:bodyPr>
          <a:lstStyle/>
          <a:p>
            <a:r>
              <a:rPr lang="bg-BG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3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Мярка 19 – ВОМР от ПРСР 2014 – 2020 г.</a:t>
            </a:r>
            <a:r>
              <a:rPr lang="bg-BG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705535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bg-BG" sz="2000" dirty="0" err="1">
                <a:solidFill>
                  <a:prstClr val="black"/>
                </a:solidFill>
                <a:latin typeface="Arial" charset="0"/>
              </a:rPr>
              <a:t>Подмярка</a:t>
            </a:r>
            <a:r>
              <a:rPr lang="bg-BG" sz="2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bg-BG" sz="2000" dirty="0" smtClean="0">
                <a:solidFill>
                  <a:prstClr val="black"/>
                </a:solidFill>
                <a:latin typeface="Arial" charset="0"/>
              </a:rPr>
              <a:t>19.1 - </a:t>
            </a:r>
            <a:r>
              <a:rPr lang="bg-BG" sz="2000" dirty="0">
                <a:solidFill>
                  <a:prstClr val="black"/>
                </a:solidFill>
                <a:latin typeface="Arial" charset="0"/>
              </a:rPr>
              <a:t>„Помощ за подготвителни дейности</a:t>
            </a:r>
            <a:r>
              <a:rPr lang="bg-BG" sz="2000" dirty="0" smtClean="0">
                <a:solidFill>
                  <a:prstClr val="black"/>
                </a:solidFill>
                <a:latin typeface="Arial" charset="0"/>
              </a:rPr>
              <a:t>“;</a:t>
            </a:r>
          </a:p>
          <a:p>
            <a:pPr marL="109728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</a:pPr>
            <a:endParaRPr lang="bg-BG" sz="2000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bg-BG" sz="2000" dirty="0" err="1">
                <a:solidFill>
                  <a:prstClr val="black"/>
                </a:solidFill>
                <a:latin typeface="Arial" charset="0"/>
              </a:rPr>
              <a:t>Подмярка</a:t>
            </a:r>
            <a:r>
              <a:rPr lang="bg-BG" sz="20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bg-BG" sz="2000" dirty="0" smtClean="0">
                <a:solidFill>
                  <a:prstClr val="black"/>
                </a:solidFill>
                <a:latin typeface="Arial" charset="0"/>
              </a:rPr>
              <a:t>19.2 - </a:t>
            </a:r>
            <a:r>
              <a:rPr lang="bg-BG" sz="2000" dirty="0">
                <a:solidFill>
                  <a:prstClr val="black"/>
                </a:solidFill>
                <a:latin typeface="Arial" charset="0"/>
              </a:rPr>
              <a:t>„Прилагане на операции в рамките на стратегии за водено от общностите местно развитие</a:t>
            </a:r>
            <a:r>
              <a:rPr lang="bg-BG" sz="2000" dirty="0" smtClean="0">
                <a:solidFill>
                  <a:prstClr val="black"/>
                </a:solidFill>
                <a:latin typeface="Arial" charset="0"/>
              </a:rPr>
              <a:t>“;</a:t>
            </a:r>
          </a:p>
          <a:p>
            <a:pPr marL="109728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</a:pPr>
            <a:endParaRPr lang="bg-BG" sz="2000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bg-BG" sz="2000" dirty="0" err="1">
                <a:solidFill>
                  <a:prstClr val="black"/>
                </a:solidFill>
                <a:latin typeface="Arial" charset="0"/>
              </a:rPr>
              <a:t>Подмярка</a:t>
            </a:r>
            <a:r>
              <a:rPr lang="bg-BG" sz="2000" dirty="0">
                <a:solidFill>
                  <a:prstClr val="black"/>
                </a:solidFill>
                <a:latin typeface="Arial" charset="0"/>
              </a:rPr>
              <a:t> 19.3 </a:t>
            </a:r>
            <a:r>
              <a:rPr lang="bg-BG" sz="2000" dirty="0" smtClean="0">
                <a:solidFill>
                  <a:prstClr val="black"/>
                </a:solidFill>
                <a:latin typeface="Arial" charset="0"/>
              </a:rPr>
              <a:t>- „</a:t>
            </a:r>
            <a:r>
              <a:rPr lang="bg-BG" sz="2000" dirty="0">
                <a:solidFill>
                  <a:prstClr val="black"/>
                </a:solidFill>
                <a:latin typeface="Arial" charset="0"/>
              </a:rPr>
              <a:t>Подготовка и изпълнение на дейности за сътрудничество на МИГ</a:t>
            </a:r>
            <a:r>
              <a:rPr lang="bg-BG" sz="2000" dirty="0" smtClean="0">
                <a:solidFill>
                  <a:prstClr val="black"/>
                </a:solidFill>
                <a:latin typeface="Arial" charset="0"/>
              </a:rPr>
              <a:t>“;</a:t>
            </a:r>
          </a:p>
          <a:p>
            <a:pPr marL="109728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</a:pPr>
            <a:endParaRPr lang="bg-BG" sz="2000" dirty="0">
              <a:solidFill>
                <a:prstClr val="black"/>
              </a:solidFill>
              <a:latin typeface="Arial" charset="0"/>
            </a:endParaRPr>
          </a:p>
          <a:p>
            <a:pPr marL="365760" indent="-256032" algn="just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bg-BG" sz="2000" dirty="0" err="1">
                <a:solidFill>
                  <a:prstClr val="black"/>
                </a:solidFill>
                <a:latin typeface="Arial" charset="0"/>
              </a:rPr>
              <a:t>Подмярка</a:t>
            </a:r>
            <a:r>
              <a:rPr lang="bg-BG" sz="2000" dirty="0">
                <a:solidFill>
                  <a:prstClr val="black"/>
                </a:solidFill>
                <a:latin typeface="Arial" charset="0"/>
              </a:rPr>
              <a:t> 19.4 </a:t>
            </a:r>
            <a:r>
              <a:rPr lang="bg-BG" sz="2000" dirty="0" smtClean="0">
                <a:solidFill>
                  <a:prstClr val="black"/>
                </a:solidFill>
                <a:latin typeface="Arial" charset="0"/>
              </a:rPr>
              <a:t>- „</a:t>
            </a:r>
            <a:r>
              <a:rPr lang="bg-BG" sz="2000" dirty="0">
                <a:solidFill>
                  <a:prstClr val="black"/>
                </a:solidFill>
                <a:latin typeface="Arial" charset="0"/>
              </a:rPr>
              <a:t>Текущи разходи и популяризиране на стратегия за водено от общностите местно развитие“</a:t>
            </a: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bg-BG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6894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2252</TotalTime>
  <Words>2444</Words>
  <Application>Microsoft Office PowerPoint</Application>
  <PresentationFormat>On-screen Show (4:3)</PresentationFormat>
  <Paragraphs>330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Водено от общностите местно развитие</vt:lpstr>
      <vt:lpstr> ВОМР</vt:lpstr>
      <vt:lpstr> Добавена стойност на ВОМР</vt:lpstr>
      <vt:lpstr>  Цели</vt:lpstr>
      <vt:lpstr> Цели</vt:lpstr>
      <vt:lpstr>Териториален обхват</vt:lpstr>
      <vt:lpstr>Териториален обхват  Селски райони по ПРСР 2014 – 2020 г. (232 общини)</vt:lpstr>
      <vt:lpstr>Структура на прилагане </vt:lpstr>
      <vt:lpstr> Мярка 19 – ВОМР от ПРСР 2014 – 2020 г. </vt:lpstr>
      <vt:lpstr> Времеви график</vt:lpstr>
      <vt:lpstr>Подмярка 19.1 – Помощ за подготвителни дейности</vt:lpstr>
      <vt:lpstr>Подмярка 19.1 – Помощ за подготвителни дейности</vt:lpstr>
      <vt:lpstr>Подмярка 19.2 Прилагане на операции в рамките на стратегии за водено от общностите местно развитие  </vt:lpstr>
      <vt:lpstr>Подмярка 19.2 Прилагане на операции в рамките на стратегии за водено от общностите местно развитие </vt:lpstr>
      <vt:lpstr>Подмярка 19.2 Прилагане на операции в рамките на стратегии за водено от общностите местно развитие  </vt:lpstr>
      <vt:lpstr>Подмярка 19.2 Прилагане на операции в рамките на стратегии за водено от общностите местно развитие  </vt:lpstr>
      <vt:lpstr>    </vt:lpstr>
      <vt:lpstr>Подмярка 19.2 Прилагане на операции в рамките на стратегии за водено от общностите местно развитие</vt:lpstr>
      <vt:lpstr> Подмярка 19.2 Прилагане на операции в рамките на стратегии за водено от общностите местно развитие </vt:lpstr>
      <vt:lpstr> Подмярка 19.2 Прилагане на операции в рамките на стратегии за водено от общностите местно развитие </vt:lpstr>
      <vt:lpstr> Подмярка 19.2 Прилагане на операции в рамките на стратегии за водено от общностите местно развитие </vt:lpstr>
      <vt:lpstr>Подмярка 19.2 Прилагане на операции в рамките на стратегии за водено от общностите местно развитие </vt:lpstr>
      <vt:lpstr>  Подмярка 19.2 Прилагане на операции в рамките на стратегии за водено от общностите местно развитие  </vt:lpstr>
      <vt:lpstr>  Подмярка 19.2 Прилагане на операции в рамките на стратегии за водено от общностите местно развитие  </vt:lpstr>
      <vt:lpstr>  Подмярка 19.2 Прилагане на операции в рамките на стратегии за водено от общностите местно развитие  </vt:lpstr>
      <vt:lpstr>Подмярка 19.3 Подготовка и изпълнение на дейности за сътрудничество на местни инициативни групи</vt:lpstr>
      <vt:lpstr>Подмярка 19.3 Подготовка и изпълнение на дейности за сътрудничество на местни инициативни групи</vt:lpstr>
      <vt:lpstr>Подмярка 19.3 Подготовка и изпълнение на дейности за сътрудничество на местни инициативни групи</vt:lpstr>
      <vt:lpstr>Подмярка 19.4 Текущи разходи и популяризиране на стратегия за водено от общностите местно развитие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Водено от общността местно развитие</dc:title>
  <dc:creator>Marina Brakalova</dc:creator>
  <cp:lastModifiedBy>Stefan Spasov</cp:lastModifiedBy>
  <cp:revision>357</cp:revision>
  <cp:lastPrinted>2014-11-07T08:02:08Z</cp:lastPrinted>
  <dcterms:created xsi:type="dcterms:W3CDTF">2014-09-25T21:09:35Z</dcterms:created>
  <dcterms:modified xsi:type="dcterms:W3CDTF">2015-02-26T14:10:35Z</dcterms:modified>
</cp:coreProperties>
</file>